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92f2a2f4d7940bc" /><Relationship Type="http://schemas.openxmlformats.org/officeDocument/2006/relationships/extended-properties" Target="/docProps/app.xml" Id="Rc8dba57283994ca3" /><Relationship Type="http://schemas.openxmlformats.org/officeDocument/2006/relationships/officeDocument" Target="/ppt/presentation.xml" Id="Rb6707d644ef64d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7967ea37e54661"/>
  </p:sldMasterIdLst>
  <p:notesMasterIdLst>
    <p:notesMasterId xmlns:r="http://schemas.openxmlformats.org/officeDocument/2006/relationships" r:id="R062d860884044b87"/>
  </p:notesMasterIdLst>
  <p:sldIdLst>
    <p:sldId xmlns:r="http://schemas.openxmlformats.org/officeDocument/2006/relationships" id="256" r:id="R5c87ef19c7bd489a"/>
    <p:sldId xmlns:r="http://schemas.openxmlformats.org/officeDocument/2006/relationships" id="257" r:id="Rbf1db81cf0ea4c54"/>
    <p:sldId xmlns:r="http://schemas.openxmlformats.org/officeDocument/2006/relationships" id="258" r:id="R4664fc449e354444"/>
    <p:sldId xmlns:r="http://schemas.openxmlformats.org/officeDocument/2006/relationships" id="259" r:id="Rbccad89907a0472b"/>
    <p:sldId xmlns:r="http://schemas.openxmlformats.org/officeDocument/2006/relationships" id="260" r:id="R06248d94e64446f3"/>
    <p:sldId xmlns:r="http://schemas.openxmlformats.org/officeDocument/2006/relationships" id="261" r:id="R16a21443ff71432f"/>
    <p:sldId xmlns:r="http://schemas.openxmlformats.org/officeDocument/2006/relationships" id="262" r:id="Radbd9735955e4e30"/>
    <p:sldId xmlns:r="http://schemas.openxmlformats.org/officeDocument/2006/relationships" id="263" r:id="R61c054fdf11e4c38"/>
    <p:sldId xmlns:r="http://schemas.openxmlformats.org/officeDocument/2006/relationships" id="264" r:id="Rdec4b9e11cdc49b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272ca01271614e7a" /><Relationship Type="http://schemas.openxmlformats.org/officeDocument/2006/relationships/slideMaster" Target="/ppt/slideMasters/slideMaster1.xml" Id="Rba7967ea37e54661" /><Relationship Type="http://schemas.openxmlformats.org/officeDocument/2006/relationships/notesMaster" Target="/ppt/notesMasters/notesMaster1.xml" Id="R062d860884044b87" /><Relationship Type="http://schemas.openxmlformats.org/officeDocument/2006/relationships/presProps" Target="/ppt/presProps.xml" Id="R6d4d568f2b324721" /><Relationship Type="http://schemas.openxmlformats.org/officeDocument/2006/relationships/tableStyles" Target="/ppt/tableStyles.xml" Id="Rdf2c1dc08dca461f" /><Relationship Type="http://schemas.openxmlformats.org/officeDocument/2006/relationships/slide" Target="/ppt/slides/slide1.xml" Id="R5c87ef19c7bd489a" /><Relationship Type="http://schemas.openxmlformats.org/officeDocument/2006/relationships/slide" Target="/ppt/slides/slide2.xml" Id="Rbf1db81cf0ea4c54" /><Relationship Type="http://schemas.openxmlformats.org/officeDocument/2006/relationships/slide" Target="/ppt/slides/slide3.xml" Id="R4664fc449e354444" /><Relationship Type="http://schemas.openxmlformats.org/officeDocument/2006/relationships/slide" Target="/ppt/slides/slide4.xml" Id="Rbccad89907a0472b" /><Relationship Type="http://schemas.openxmlformats.org/officeDocument/2006/relationships/slide" Target="/ppt/slides/slide5.xml" Id="R06248d94e64446f3" /><Relationship Type="http://schemas.openxmlformats.org/officeDocument/2006/relationships/slide" Target="/ppt/slides/slide6.xml" Id="R16a21443ff71432f" /><Relationship Type="http://schemas.openxmlformats.org/officeDocument/2006/relationships/slide" Target="/ppt/slides/slide7.xml" Id="Radbd9735955e4e30" /><Relationship Type="http://schemas.openxmlformats.org/officeDocument/2006/relationships/slide" Target="/ppt/slides/slide8.xml" Id="R61c054fdf11e4c38" /><Relationship Type="http://schemas.openxmlformats.org/officeDocument/2006/relationships/slide" Target="/ppt/slides/slide9.xml" Id="Rdec4b9e11cdc49b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a4fd052606b04fc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0703600d8784060" /><Relationship Type="http://schemas.openxmlformats.org/officeDocument/2006/relationships/notesMaster" Target="/ppt/notesMasters/notesMaster1.xml" Id="R9b60d00571d144d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abf8e6b749ad46f2" /><Relationship Type="http://schemas.openxmlformats.org/officeDocument/2006/relationships/notesMaster" Target="/ppt/notesMasters/notesMaster1.xml" Id="Rdea4983117e1458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1a3d060c0dc24609" /><Relationship Type="http://schemas.openxmlformats.org/officeDocument/2006/relationships/notesMaster" Target="/ppt/notesMasters/notesMaster1.xml" Id="R33a67a8a31314f5e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d5965e41fb64d82" /><Relationship Type="http://schemas.openxmlformats.org/officeDocument/2006/relationships/notesMaster" Target="/ppt/notesMasters/notesMaster1.xml" Id="R6d2f0c75c97548a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92f4aa26d164e5f" /><Relationship Type="http://schemas.openxmlformats.org/officeDocument/2006/relationships/notesMaster" Target="/ppt/notesMasters/notesMaster1.xml" Id="R80472e67fad44dbe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f710c96c5dc148d0" /><Relationship Type="http://schemas.openxmlformats.org/officeDocument/2006/relationships/notesMaster" Target="/ppt/notesMasters/notesMaster1.xml" Id="Rb352ff460c0046b6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9db33667114242b3" /><Relationship Type="http://schemas.openxmlformats.org/officeDocument/2006/relationships/notesMaster" Target="/ppt/notesMasters/notesMaster1.xml" Id="R1cf7759e39e744dc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806d8f611a1a4df0" /><Relationship Type="http://schemas.openxmlformats.org/officeDocument/2006/relationships/notesMaster" Target="/ppt/notesMasters/notesMaster1.xml" Id="Raa316a5ad31a4d4c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b8b2585a17744af1" /><Relationship Type="http://schemas.openxmlformats.org/officeDocument/2006/relationships/notesMaster" Target="/ppt/notesMasters/notesMaster1.xml" Id="R660a7a7237eb4e61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d85315e4b64797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2a63a799a4f74421" /><Relationship Type="http://schemas.openxmlformats.org/officeDocument/2006/relationships/slideLayout" Target="/ppt/slideLayouts/slideLayout1.xml" Id="R12be21a238c4442a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be21a238c4442a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c4f61c3f144fd" /><Relationship Type="http://schemas.openxmlformats.org/officeDocument/2006/relationships/notesSlide" Target="/ppt/notesSlides/notesSlide1.xml" Id="R4e98a3d82f9a48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ac5a0d6d044f3" /><Relationship Type="http://schemas.openxmlformats.org/officeDocument/2006/relationships/notesSlide" Target="/ppt/notesSlides/notesSlide2.xml" Id="R6a8fc5f61de849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1355e2ced4ad0" /><Relationship Type="http://schemas.openxmlformats.org/officeDocument/2006/relationships/notesSlide" Target="/ppt/notesSlides/notesSlide3.xml" Id="R085fa86431be4f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f0f97a2ac40a7" /><Relationship Type="http://schemas.openxmlformats.org/officeDocument/2006/relationships/notesSlide" Target="/ppt/notesSlides/notesSlide4.xml" Id="Re583c78d3b7042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df5a9e9734e33" /><Relationship Type="http://schemas.openxmlformats.org/officeDocument/2006/relationships/notesSlide" Target="/ppt/notesSlides/notesSlide5.xml" Id="Rf0de7904eb3640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90343e9654a08" /><Relationship Type="http://schemas.openxmlformats.org/officeDocument/2006/relationships/notesSlide" Target="/ppt/notesSlides/notesSlide6.xml" Id="Rc2a59aa9ab904f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cc788aa8a4f0c" /><Relationship Type="http://schemas.openxmlformats.org/officeDocument/2006/relationships/notesSlide" Target="/ppt/notesSlides/notesSlide7.xml" Id="R95f941523f374d7c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f39b290e64b8a" /><Relationship Type="http://schemas.openxmlformats.org/officeDocument/2006/relationships/notesSlide" Target="/ppt/notesSlides/notesSlide8.xml" Id="R2ca7f1ffea7a44be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fb330a5214879" /><Relationship Type="http://schemas.openxmlformats.org/officeDocument/2006/relationships/notesSlide" Target="/ppt/notesSlides/notesSlide9.xml" Id="R408be81fef5d47d3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80741D8-85F0-4F99-AAB4-73ADF10C56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78DF7D9-5068-41B0-8605-553A908F07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MARKETING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138660C-C0C1-41F7-BBC1-8C35115529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01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E1E77AD-2BF9-4589-A307-0D9745771F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1095375"/>
            <a:ext cx="4191000" cy="4476750"/>
          </a:xfrm>
          <a:prstGeom xmlns:a="http://schemas.openxmlformats.org/drawingml/2006/main" prst="roundRect">
            <a:avLst>
              <a:gd name="adj" fmla="val 363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D362FCF-568B-47C4-A6A9-AD439DE042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4762500"/>
            <a:ext cx="8572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24404A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AF884DE-14B3-498B-B1A5-EE8AA2537A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4238625"/>
            <a:ext cx="12763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10252C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680B2D7-41DB-40FF-986D-F0F641D2ED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3714750"/>
            <a:ext cx="16954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24404A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1FEC5E6-98B4-4A4D-AB69-AE315E5796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3190875"/>
            <a:ext cx="21145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10252C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D51EE3A-F841-4B98-9495-BE1EBCC1D9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2667000"/>
            <a:ext cx="25336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24404A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A2FD49F-0C0E-4EFF-995C-4BBEFEC717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2143125"/>
            <a:ext cx="29527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10252C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70CEEBB-137A-4F4B-9A60-5CC0F2B377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183255"/>
            <a:ext cx="635317" cy="635317"/>
          </a:xfrm>
          <a:prstGeom xmlns:a="http://schemas.openxmlformats.org/drawingml/2006/main" prst="roundRect">
            <a:avLst>
              <a:gd name="adj" fmla="val 17991"/>
            </a:avLst>
          </a:prstGeom>
          <a:solidFill xmlns:a="http://schemas.openxmlformats.org/drawingml/2006/main">
            <a:srgbClr val="24404A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428DCA8-B23B-44AC-BD03-AE24A65675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84920" y="2591753"/>
            <a:ext cx="635317" cy="635317"/>
          </a:xfrm>
          <a:prstGeom xmlns:a="http://schemas.openxmlformats.org/drawingml/2006/main" prst="roundRect">
            <a:avLst>
              <a:gd name="adj" fmla="val 17991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D849640-8715-4951-A35E-191E6E9AEF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73590" y="2000250"/>
            <a:ext cx="635317" cy="635317"/>
          </a:xfrm>
          <a:prstGeom xmlns:a="http://schemas.openxmlformats.org/drawingml/2006/main" prst="roundRect">
            <a:avLst>
              <a:gd name="adj" fmla="val 17991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CCC0FBF-8D0B-4376-872B-AE2548E482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31568" y="2876550"/>
            <a:ext cx="854392" cy="4381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A93054A-84B1-407E-91F6-962B9D3CA8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314450"/>
            <a:ext cx="5524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PLATFORM OVERVIEW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DBD59BD-6ED1-41BD-9382-D0BB28EAB1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762125"/>
            <a:ext cx="5905500" cy="1666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E8F1F3"/>
                </a:solidFill>
              </a:defRPr>
            </a:pPr>
            <a:r>
              <a:rPr sz="3450" b="1">
                <a:solidFill>
                  <a:srgbClr val="E8F1F3"/>
                </a:solidFill>
              </a:rPr>
              <a:t>Digital investment operations, made traceable.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C11C7E5-A7C2-4B92-A6D6-344320F3BA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00450"/>
            <a:ext cx="56197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91A4AC"/>
                </a:solidFill>
              </a:defRPr>
            </a:pPr>
            <a:r>
              <a:rPr sz="1500" b="0">
                <a:solidFill>
                  <a:srgbClr val="91A4AC"/>
                </a:solidFill>
              </a:rPr>
              <a:t>One portal for verified onboarding, USDT funding, packages, portfolio, earnings, affiliate tools, live markets, and support.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FBF9A78-80E6-4A87-BAFF-DACB9E9A99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762625"/>
            <a:ext cx="5334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JUNE 2026  •  EDITABLE PRESENTATION</a:t>
            </a:r>
          </a:p>
        </p:txBody>
      </p:sp>
    </p:spTree>
    <p:extLst>
      <p:ext uri="{BB962C8B-B14F-4D97-AF65-F5344CB8AC3E}">
        <p14:creationId xmlns:p14="http://schemas.microsoft.com/office/powerpoint/2010/main" val="485855575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7F2535F-6981-4F61-8663-F4AB38DB0E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F63B31A-6535-4C92-9031-2B502C0B87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MARKET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BD0631C-7876-4707-83B1-17129CE9D2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02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DE9B84E-B49E-4A96-A7C4-56AD35B84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42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THE PROBLEM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5B1964A-996E-42E6-8186-2623A127CA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Fragmented operations erode confidence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2F40003-A7B6-43DD-9EA9-9C854D4D38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943100"/>
            <a:ext cx="10287000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91A4AC"/>
                </a:solidFill>
              </a:defRPr>
            </a:pPr>
            <a:r>
              <a:rPr sz="1275" b="0">
                <a:solidFill>
                  <a:srgbClr val="91A4AC"/>
                </a:solidFill>
              </a:rPr>
              <a:t>Important records are often split across wallets, spreadsheets, chats, and referral dashboards.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4DC2614-4282-4708-A6C1-9BE04746B0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00350"/>
            <a:ext cx="3543300" cy="2952750"/>
          </a:xfrm>
          <a:prstGeom xmlns:a="http://schemas.openxmlformats.org/drawingml/2006/main" prst="roundRect">
            <a:avLst>
              <a:gd name="adj" fmla="val 3871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989CB48-9902-4E14-B168-B43D43ED6B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01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1AF7932-4595-4D67-88DD-97164B5291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48050"/>
            <a:ext cx="31242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Funding gaps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76B2DE5-56A6-4B1A-9AD0-061369E94F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171950"/>
            <a:ext cx="3124200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Proof, network, status, fees, and hashes become difficult to reconcile.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1FB53B5-9177-47A7-AB74-79FE761104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800350"/>
            <a:ext cx="3543300" cy="2952750"/>
          </a:xfrm>
          <a:prstGeom xmlns:a="http://schemas.openxmlformats.org/drawingml/2006/main" prst="roundRect">
            <a:avLst>
              <a:gd name="adj" fmla="val 3871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9F34C09-01EC-464D-BAED-405B2DA869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02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F86E6DA-5F11-409C-B127-3AD53F8EA0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3448050"/>
            <a:ext cx="31242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Return ambiguity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D58C5F2-93B3-40C4-B70E-86712B89E2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4171950"/>
            <a:ext cx="3124200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Projected package terms and realized earnings are easily confused.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1E5F642-DFA3-4975-B334-1E6F76C720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800350"/>
            <a:ext cx="3543300" cy="2952750"/>
          </a:xfrm>
          <a:prstGeom xmlns:a="http://schemas.openxmlformats.org/drawingml/2006/main" prst="roundRect">
            <a:avLst>
              <a:gd name="adj" fmla="val 3871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6D6DFF2-0621-4A78-9AF0-92C030BF47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03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D36DD87-595E-45E0-A30C-10CD6592CD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448050"/>
            <a:ext cx="31242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Service gaps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5B5EF52-40A4-4EF6-A4A0-F2510E3D54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4171950"/>
            <a:ext cx="3124200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Support conversations and affiliate activity disappear into private channels.</a:t>
            </a:r>
          </a:p>
        </p:txBody>
      </p:sp>
    </p:spTree>
    <p:extLst>
      <p:ext uri="{BB962C8B-B14F-4D97-AF65-F5344CB8AC3E}">
        <p14:creationId xmlns:p14="http://schemas.microsoft.com/office/powerpoint/2010/main" val="1049540965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EAE52D5-3463-426A-822E-8F24B03F58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9A69BC2-636F-4AAC-98B6-B6858A56C8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PLATFORM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C2C04E4-A3A8-4CDE-A2FF-A8F2864A1A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03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03BCD74-31D8-449D-8C85-AB0738F178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333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CLIENT JOURNEY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904B9E9-2BEC-4BFD-9C05-BE4BFF2760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From registration to a complete operating view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CE5E549-F8C8-4C4B-980C-13896FF924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885950"/>
            <a:ext cx="102870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4110CDD-6715-4374-AE85-2410512426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76550"/>
            <a:ext cx="2628900" cy="2286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F793E56-22F2-4837-BD40-8CEBA130CA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086100"/>
            <a:ext cx="438150" cy="4381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8D01518-6495-4A41-BD86-E37C9A1A8D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076575"/>
            <a:ext cx="4381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014"/>
                </a:solidFill>
              </a:defRPr>
            </a:pPr>
            <a:r>
              <a:rPr sz="1350" b="1">
                <a:solidFill>
                  <a:srgbClr val="061014"/>
                </a:solidFill>
              </a:rPr>
              <a:t>1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1AD32BB-59C6-4B41-BD9C-E7AACE6DD4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714750"/>
            <a:ext cx="22479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E8F1F3"/>
                </a:solidFill>
              </a:defRPr>
            </a:pPr>
            <a:r>
              <a:rPr sz="1500" b="1">
                <a:solidFill>
                  <a:srgbClr val="E8F1F3"/>
                </a:solidFill>
              </a:rPr>
              <a:t>Verify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F952635-BBE1-4965-ACC7-1441E6A768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248150"/>
            <a:ext cx="22479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1A4AC"/>
                </a:solidFill>
              </a:defRPr>
            </a:pPr>
            <a:r>
              <a:rPr sz="1050" b="0">
                <a:solidFill>
                  <a:srgbClr val="91A4AC"/>
                </a:solidFill>
              </a:rPr>
              <a:t>Email verification, profile security, and KYC workflow.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1353259-6DE4-491C-8603-856E81A5D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3638550"/>
            <a:ext cx="2286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8A50"/>
                </a:solidFill>
              </a:defRPr>
            </a:pPr>
            <a:r>
              <a:rPr sz="1800" b="1">
                <a:solidFill>
                  <a:srgbClr val="FF8A50"/>
                </a:solidFill>
              </a:rPr>
              <a:t>→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542E449-2B9B-40C8-A191-1A0652739C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2876550"/>
            <a:ext cx="2628900" cy="2286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1718B19-348C-4204-88AC-CBE9456FFA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3086100"/>
            <a:ext cx="438150" cy="4381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4AE39BF-1326-49ED-873F-B9C90522F4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3076575"/>
            <a:ext cx="4381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014"/>
                </a:solidFill>
              </a:defRPr>
            </a:pPr>
            <a:r>
              <a:rPr sz="1350" b="1">
                <a:solidFill>
                  <a:srgbClr val="061014"/>
                </a:solidFill>
              </a:rPr>
              <a:t>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0602270-9640-4E78-B316-CD5DF47FD1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3714750"/>
            <a:ext cx="22479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E8F1F3"/>
                </a:solidFill>
              </a:defRPr>
            </a:pPr>
            <a:r>
              <a:rPr sz="1500" b="1">
                <a:solidFill>
                  <a:srgbClr val="E8F1F3"/>
                </a:solidFill>
              </a:rPr>
              <a:t>Fund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7FFCBDF-4435-43B3-9CCB-8A4C6D4817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4248150"/>
            <a:ext cx="22479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1A4AC"/>
                </a:solidFill>
              </a:defRPr>
            </a:pPr>
            <a:r>
              <a:rPr sz="1050" b="0">
                <a:solidFill>
                  <a:srgbClr val="91A4AC"/>
                </a:solidFill>
              </a:rPr>
              <a:t>USDT request with network, proof, review, and ledger status.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638D896-E121-496F-B66A-9DB03DBD51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3638550"/>
            <a:ext cx="2286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8A50"/>
                </a:solidFill>
              </a:defRPr>
            </a:pPr>
            <a:r>
              <a:rPr sz="1800" b="1">
                <a:solidFill>
                  <a:srgbClr val="FF8A50"/>
                </a:solidFill>
              </a:rPr>
              <a:t>→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B9683FB-6C1C-4C0B-AF61-FDB4A6FF57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876550"/>
            <a:ext cx="2628900" cy="2286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68ABD10-E06A-4EE5-96AE-5D6C1EE9C9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086100"/>
            <a:ext cx="438150" cy="4381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35F2B80-ADA3-4CF5-A55B-48108159BC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076575"/>
            <a:ext cx="4381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014"/>
                </a:solidFill>
              </a:defRPr>
            </a:pPr>
            <a:r>
              <a:rPr sz="1350" b="1">
                <a:solidFill>
                  <a:srgbClr val="061014"/>
                </a:solidFill>
              </a:rPr>
              <a:t>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A8F793D-6F08-47DD-AB36-BD0E25CECC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714750"/>
            <a:ext cx="22479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E8F1F3"/>
                </a:solidFill>
              </a:defRPr>
            </a:pPr>
            <a:r>
              <a:rPr sz="1500" b="1">
                <a:solidFill>
                  <a:srgbClr val="E8F1F3"/>
                </a:solidFill>
              </a:rPr>
              <a:t>Activate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9705022-D8E5-4D73-9002-1A4B7F3D8C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248150"/>
            <a:ext cx="22479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1A4AC"/>
                </a:solidFill>
              </a:defRPr>
            </a:pPr>
            <a:r>
              <a:rPr sz="1050" b="0">
                <a:solidFill>
                  <a:srgbClr val="91A4AC"/>
                </a:solidFill>
              </a:rPr>
              <a:t>Insured slot and package terms captured at purchase.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14CC89F-0B8F-4B81-93D4-107D80A0F6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0" y="3638550"/>
            <a:ext cx="2286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8A50"/>
                </a:solidFill>
              </a:defRPr>
            </a:pPr>
            <a:r>
              <a:rPr sz="1800" b="1">
                <a:solidFill>
                  <a:srgbClr val="FF8A50"/>
                </a:solidFill>
              </a:rPr>
              <a:t>→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2A7ED6-F0DD-43CC-AB92-674FF25644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2876550"/>
            <a:ext cx="2628900" cy="2286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700DCE2-B053-47D9-B41D-4FC9D976C0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086100"/>
            <a:ext cx="438150" cy="4381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970D38E-1846-40B0-8A34-3518AA1B0E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076575"/>
            <a:ext cx="4381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014"/>
                </a:solidFill>
              </a:defRPr>
            </a:pPr>
            <a:r>
              <a:rPr sz="1350" b="1">
                <a:solidFill>
                  <a:srgbClr val="061014"/>
                </a:solidFill>
              </a:rPr>
              <a:t>4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EBEFFFA-74D6-4320-B5F3-EFC36CE55F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714750"/>
            <a:ext cx="22479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E8F1F3"/>
                </a:solidFill>
              </a:defRPr>
            </a:pPr>
            <a:r>
              <a:rPr sz="1500" b="1">
                <a:solidFill>
                  <a:srgbClr val="E8F1F3"/>
                </a:solidFill>
              </a:rPr>
              <a:t>Track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6E2DFED-D2A9-4864-86D9-5CCAF3CEC9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4248150"/>
            <a:ext cx="22479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1A4AC"/>
                </a:solidFill>
              </a:defRPr>
            </a:pPr>
            <a:r>
              <a:rPr sz="1050" b="0">
                <a:solidFill>
                  <a:srgbClr val="91A4AC"/>
                </a:solidFill>
              </a:rPr>
              <a:t>Portfolio, earnings, transactions, team, and support.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3ADEE72-1F64-451E-8894-64117B32CE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524500"/>
            <a:ext cx="10668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91A4AC"/>
                </a:solidFill>
              </a:defRPr>
            </a:pPr>
            <a:r>
              <a:rPr sz="900" b="0">
                <a:solidFill>
                  <a:srgbClr val="91A4AC"/>
                </a:solidFill>
              </a:rPr>
              <a:t>Pending, stated, reward-wallet, and realized balances remain distinct.</a:t>
            </a:r>
          </a:p>
        </p:txBody>
      </p:sp>
    </p:spTree>
    <p:extLst>
      <p:ext uri="{BB962C8B-B14F-4D97-AF65-F5344CB8AC3E}">
        <p14:creationId xmlns:p14="http://schemas.microsoft.com/office/powerpoint/2010/main" val="1183939273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9607B92-199B-4291-9DFA-0123A5D454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D42F51B-8E5C-4435-8861-9395C1937E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PRODUCT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27C604D-481C-43F5-B4AD-0DD5195E1C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04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BB2C64E-38AC-4C75-8575-53635670E3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42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CLIENT PORTAL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A559116-6DBC-4BD8-95A5-A46A887A19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Content-rich where it matters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B620EAF-CD6F-46E8-A403-62C007E703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943100"/>
            <a:ext cx="10287000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DC4388C-2978-4881-A09F-2DFCD2E7F7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DBABBAF-AD1B-4CF9-BBF5-D6B7B3A5F0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01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7A0683B-B0CA-404D-AF55-7723248E94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Dashboard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9FD0C8B-5F46-4958-AB82-187C32E4E5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Wallet figures, portfolio allocation, earnings, support, and live market context.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DA393D2-A4B9-4410-8D31-1C0B6FC2A7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391150"/>
            <a:ext cx="2195513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56DCB0"/>
                </a:solidFill>
              </a:defRPr>
            </a:pPr>
            <a:r>
              <a:rPr sz="825" b="1">
                <a:solidFill>
                  <a:srgbClr val="56DCB0"/>
                </a:solidFill>
              </a:rPr>
              <a:t>AT A GLANCE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972BB4C-E9FF-4C37-97DF-B26E6D248A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5663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ABB905F-85C9-4967-8E00-2FD314FA43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79C70E7-5318-4E55-ACA9-0DC5D7E8C2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Funds &amp; transactions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FE96DCB-6479-4345-9E9E-2CEF53B73F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Deposits, withdrawals, fees, investments, rewards, and separate detail views.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4CF1735-BDAA-4803-9692-13ECA0254B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81725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DB0ABC6-6AD3-47AD-BAEE-8B7F1F2A13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03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A260170-CD1A-46F4-9BA6-F6089FBE67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Portfolio &amp; earnings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6D48104-2B02-475F-9325-163D51C720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Package terms, maturity, allocation, stated profit, and realized credits.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0D3406E-B47E-420B-B80E-D886DB4002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7788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F222EE9-B12B-4A11-B6DC-C1DC213930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04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1672416-6F9F-4BC9-888A-DE743DD19E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Team &amp; support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1B8D974-06CA-467D-A1B6-3E746709D4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Level-by-level referrals, commissions, tickets, replies, and status history.</a:t>
            </a:r>
          </a:p>
        </p:txBody>
      </p:sp>
    </p:spTree>
    <p:extLst>
      <p:ext uri="{BB962C8B-B14F-4D97-AF65-F5344CB8AC3E}">
        <p14:creationId xmlns:p14="http://schemas.microsoft.com/office/powerpoint/2010/main" val="32627699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2FB91BC-21F0-47B0-A3AD-A02316DE5E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5FB23DF-7255-4930-B538-72E422FA0B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OPERATIONS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AFD9997-D16C-43C0-9257-9E13D7078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05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8FEA80F-B399-475D-8548-0C5C67D20F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333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CURRENT RULES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66A13ED-1533-451B-B6C7-2FAAE38114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Clear operating economics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4F3C275-2BDD-478D-ABD1-017882881C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381250"/>
            <a:ext cx="2614613" cy="180975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F42EDCF-A7E0-4331-9738-452C7F7D5B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638425"/>
            <a:ext cx="2233613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FF8A50"/>
                </a:solidFill>
              </a:defRPr>
            </a:pPr>
            <a:r>
              <a:rPr sz="2400" b="1">
                <a:solidFill>
                  <a:srgbClr val="FF8A50"/>
                </a:solidFill>
              </a:rPr>
              <a:t>25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2E25C0E-8F35-4EB3-820D-0C2718E95A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267075"/>
            <a:ext cx="2233613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F1F3"/>
                </a:solidFill>
              </a:defRPr>
            </a:pPr>
            <a:r>
              <a:rPr sz="1125" b="1">
                <a:solidFill>
                  <a:srgbClr val="E8F1F3"/>
                </a:solidFill>
              </a:rPr>
              <a:t>USDT minimum deposit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69F3802-FB2B-478C-8372-0EBA4D5985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67125"/>
            <a:ext cx="2233613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8EB007E-BF87-448F-BAF0-C37FD4C341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5663" y="2381250"/>
            <a:ext cx="2614613" cy="180975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2B880D0-80F6-49A4-99F8-E1C4C6159D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6163" y="2638425"/>
            <a:ext cx="2233613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56DCB0"/>
                </a:solidFill>
              </a:defRPr>
            </a:pPr>
            <a:r>
              <a:rPr sz="2400" b="1">
                <a:solidFill>
                  <a:srgbClr val="56DCB0"/>
                </a:solidFill>
              </a:rPr>
              <a:t>20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CDBB655-074D-46C8-BB45-F9FFD70950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6163" y="3267075"/>
            <a:ext cx="2233613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F1F3"/>
                </a:solidFill>
              </a:defRPr>
            </a:pPr>
            <a:r>
              <a:rPr sz="1125" b="1">
                <a:solidFill>
                  <a:srgbClr val="E8F1F3"/>
                </a:solidFill>
              </a:rPr>
              <a:t>USDT minimum withdrawal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55A7CBD-0A1A-4C2E-A2CC-14163FCEED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6163" y="3667125"/>
            <a:ext cx="2233613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8DA924A-5815-46BB-B132-8AB697AFA4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81725" y="2381250"/>
            <a:ext cx="2614613" cy="180975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937F403-3E1F-4DB3-8A2A-73F0BBCF4A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2638425"/>
            <a:ext cx="2233613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56DCB0"/>
                </a:solidFill>
              </a:defRPr>
            </a:pPr>
            <a:r>
              <a:rPr sz="2400" b="1">
                <a:solidFill>
                  <a:srgbClr val="56DCB0"/>
                </a:solidFill>
              </a:rPr>
              <a:t>5% + 1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23CBE30-F865-40E5-972D-BAD588FB0F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3267075"/>
            <a:ext cx="2233613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F1F3"/>
                </a:solidFill>
              </a:defRPr>
            </a:pPr>
            <a:r>
              <a:rPr sz="1125" b="1">
                <a:solidFill>
                  <a:srgbClr val="E8F1F3"/>
                </a:solidFill>
              </a:rPr>
              <a:t>Withdrawal fee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05FB682-623C-4D2F-A9B5-E97B9877A5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3667125"/>
            <a:ext cx="2233613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3D15DA2-E435-4978-8C3F-BAD70F2776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7788" y="2381250"/>
            <a:ext cx="2614613" cy="180975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5B9D31E-CC40-4D1D-A57E-1FB72A10CB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58288" y="2638425"/>
            <a:ext cx="2233613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56DCB0"/>
                </a:solidFill>
              </a:defRPr>
            </a:pPr>
            <a:r>
              <a:rPr sz="2400" b="1">
                <a:solidFill>
                  <a:srgbClr val="56DCB0"/>
                </a:solidFill>
              </a:rPr>
              <a:t>72h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62259B0-1630-48CD-941A-407CB12BD3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58288" y="3267075"/>
            <a:ext cx="2233613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F1F3"/>
                </a:solidFill>
              </a:defRPr>
            </a:pPr>
            <a:r>
              <a:rPr sz="1125" b="1">
                <a:solidFill>
                  <a:srgbClr val="E8F1F3"/>
                </a:solidFill>
              </a:rPr>
              <a:t>Review target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425E99F-DE21-4045-B360-F1A1A47DCF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58288" y="3667125"/>
            <a:ext cx="2233613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7908565-922B-4589-B0FB-CFCE204FE6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14850"/>
            <a:ext cx="10972800" cy="1143000"/>
          </a:xfrm>
          <a:prstGeom xmlns:a="http://schemas.openxmlformats.org/drawingml/2006/main" prst="roundRect">
            <a:avLst>
              <a:gd name="adj" fmla="val 10000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2D213AA-3B1C-45E2-B789-36635E5BA7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705350"/>
            <a:ext cx="23812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F8A50"/>
                </a:solidFill>
              </a:defRPr>
            </a:pPr>
            <a:r>
              <a:rPr sz="1125" b="1">
                <a:solidFill>
                  <a:srgbClr val="FF8A50"/>
                </a:solidFill>
              </a:rPr>
              <a:t>Package prerequisite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DC64BCD-6076-485C-94CA-376E36C531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86125" y="4686300"/>
            <a:ext cx="795337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91A4AC"/>
                </a:solidFill>
              </a:defRPr>
            </a:pPr>
            <a:r>
              <a:rPr sz="1200" b="0">
                <a:solidFill>
                  <a:srgbClr val="91A4AC"/>
                </a:solidFill>
              </a:rPr>
              <a:t>Each intended package purchase needs a separate 10 USDT insured slot. This is an internal platform mechanism, not third-party insurance.</a:t>
            </a:r>
          </a:p>
        </p:txBody>
      </p:sp>
    </p:spTree>
    <p:extLst>
      <p:ext uri="{BB962C8B-B14F-4D97-AF65-F5344CB8AC3E}">
        <p14:creationId xmlns:p14="http://schemas.microsoft.com/office/powerpoint/2010/main" val="1072667888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C9565F6-39FF-48F7-8577-AC2D7DC7A2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201013A-773A-40D1-8D0D-19AC1213C2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OPERATIONS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B171C9B-E475-495A-AE6E-E989533202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06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8CE1171-67D3-4229-B6A8-D98360AF6A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42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CONTROL MODEL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D5C2BF1-449F-48DB-91CF-C440850639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Designed around visible state transitions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FFBDDEB-EAD7-48B5-AEA7-049E5D7557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943100"/>
            <a:ext cx="10287000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2A1EA36-0F27-483C-82BC-0F5A7F979C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6120A4C-9B20-47F0-9CC3-34BA66ABAA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01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D52B850-2D68-4A18-8203-E6F848B248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Ledger-first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28C24C9-0FD7-4B7F-9E2F-49BB8EEBEB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Balance-changing events use explicit transaction types.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858CEA8-080E-43A0-88E0-86785DF70F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5663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A7133F3-5029-4F30-BF94-A5B2180D69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02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7CBDC6B-CEEA-4A62-92BC-4FAD84A1EC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Purchase snapshots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DE387CA-E38E-4736-9A71-2F5810D041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Package terms remain tied to the purchase record.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1728C0E-7A21-49A9-82D7-9071959979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81725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38E28F2-3ACA-446C-8477-A59A3E6246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03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646C2EC-B255-4968-BAA0-8F7BCCD99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Human review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DCE3E91-70F6-4FBE-BC85-7B7D5C5494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Funding, KYC, settings, packages, and support use admin queues.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CC37CB2-AAF2-4A56-80EE-B1E8E79911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7788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99C34AB-E9E6-4F6F-9837-F79A9AA93C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04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43DE63E-CCF1-4640-B2E7-A94D60C117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Scheduled rewards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9B8594F-C918-4610-BF02-D380E832DB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Complete blocks distribute through a CLI-only cron process.</a:t>
            </a:r>
          </a:p>
        </p:txBody>
      </p:sp>
    </p:spTree>
    <p:extLst>
      <p:ext uri="{BB962C8B-B14F-4D97-AF65-F5344CB8AC3E}">
        <p14:creationId xmlns:p14="http://schemas.microsoft.com/office/powerpoint/2010/main" val="802836771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51A755C-C6F9-445C-AF4A-9028094A01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9F0617C-470D-4DA9-BDBD-14CF2A56DF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TRUST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5A6CF03-FF03-4B24-9C66-54B8C3D420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07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59CB98A-1D2D-4799-9FCD-56E55230E9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333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CLEAR BOUNDARIES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593323F-DDCA-4008-B911-2E1EF2421E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Trust is built by saying what is—and is not—verified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362E73D-5908-43F4-A217-410899B182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209800"/>
            <a:ext cx="10972800" cy="3048000"/>
          </a:xfrm>
          <a:prstGeom xmlns:a="http://schemas.openxmlformats.org/drawingml/2006/main" prst="roundRect">
            <a:avLst>
              <a:gd name="adj" fmla="val 3750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A87E2EB-94BB-4929-B9A4-A9487CCE67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1460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B90732C-2ED4-405D-AE68-EA9858115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247650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E8F1F3"/>
                </a:solidFill>
              </a:defRPr>
            </a:pPr>
            <a:r>
              <a:rPr sz="1200" b="1">
                <a:solidFill>
                  <a:srgbClr val="E8F1F3"/>
                </a:solidFill>
              </a:rPr>
              <a:t>No independent financial, security, or performance audit is currently published.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0E5C698-193E-4A5D-9D4A-9C752C7A32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06705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DD09223-B6F1-45C4-9D7A-C4808AC607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02895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E8F1F3"/>
                </a:solidFill>
              </a:defRPr>
            </a:pPr>
            <a:r>
              <a:rPr sz="1200" b="1">
                <a:solidFill>
                  <a:srgbClr val="E8F1F3"/>
                </a:solidFill>
              </a:rPr>
              <a:t>No named independent custodian, proof-of-reserves report, or licensing claim is published.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F7147F6-B1DD-45E6-A20B-A60D6FC245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1950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B913805-0B4E-4CAD-987B-C1D52CF2B4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58140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E8F1F3"/>
                </a:solidFill>
              </a:defRPr>
            </a:pPr>
            <a:r>
              <a:rPr sz="1200" b="0">
                <a:solidFill>
                  <a:srgbClr val="E8F1F3"/>
                </a:solidFill>
              </a:rPr>
              <a:t>Verified email, KYC workflow, protected administration, and transaction states are implemented.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A66A4CD-DCBE-4AA5-82C0-0936A22E47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709B598-4E6C-435A-B0BF-D15AB8AFBD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13385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E8F1F3"/>
                </a:solidFill>
              </a:defRPr>
            </a:pPr>
            <a:r>
              <a:rPr sz="1200" b="0">
                <a:solidFill>
                  <a:srgbClr val="E8F1F3"/>
                </a:solidFill>
              </a:rPr>
              <a:t>Package terms and realized ledger credits are displayed separately.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058B91C-FA40-4AC2-BF7D-F39E220CCB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572125"/>
            <a:ext cx="10668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91A4AC"/>
                </a:solidFill>
              </a:defRPr>
            </a:pPr>
            <a:r>
              <a:rPr sz="975" b="0">
                <a:solidFill>
                  <a:srgbClr val="91A4AC"/>
                </a:solidFill>
              </a:rPr>
              <a:t>Operational controls reduce risk; they do not replace external assurance.</a:t>
            </a:r>
          </a:p>
        </p:txBody>
      </p:sp>
    </p:spTree>
    <p:extLst>
      <p:ext uri="{BB962C8B-B14F-4D97-AF65-F5344CB8AC3E}">
        <p14:creationId xmlns:p14="http://schemas.microsoft.com/office/powerpoint/2010/main" val="1054615645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4ABBD17-FD72-444E-ACB1-97A320DDEE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77A2932-A8C6-44DF-87AC-DA15FECC37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RISK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D45D2BF-3200-40A0-A38E-55D87D8E39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08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8A014B6-6162-402F-BC8F-E06ABB7A31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333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RISK DISCLOSURE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0A0AA16-55E6-4D15-9AC1-25D6A9B3B5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No return or income is guaranteed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4EB029D-1789-42BC-8FBC-963BA2D85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209800"/>
            <a:ext cx="10972800" cy="3048000"/>
          </a:xfrm>
          <a:prstGeom xmlns:a="http://schemas.openxmlformats.org/drawingml/2006/main" prst="roundRect">
            <a:avLst>
              <a:gd name="adj" fmla="val 3750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6C60D17-37B6-4FF0-869B-8914E38980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1460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B9C9D30-8BE0-4DDF-BC2C-4758C2C89C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247650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E8F1F3"/>
                </a:solidFill>
              </a:defRPr>
            </a:pPr>
            <a:r>
              <a:rPr sz="1200" b="1">
                <a:solidFill>
                  <a:srgbClr val="E8F1F3"/>
                </a:solidFill>
              </a:rPr>
              <a:t>Users may lose some or all committed capital.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D46DD41-E518-4210-B25A-5621E59A30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06705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0F52FE2-7064-48DE-8822-ED44A0830C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02895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E8F1F3"/>
                </a:solidFill>
              </a:defRPr>
            </a:pPr>
            <a:r>
              <a:rPr sz="1200" b="1">
                <a:solidFill>
                  <a:srgbClr val="E8F1F3"/>
                </a:solidFill>
              </a:rPr>
              <a:t>Stated package terms are not evidence that amounts have been earned.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C0B1687-6E70-4A80-A644-9AE22E166B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1950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62B0147-C751-4426-9E73-2388F70DCC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58140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E8F1F3"/>
                </a:solidFill>
              </a:defRPr>
            </a:pPr>
            <a:r>
              <a:rPr sz="1200" b="0">
                <a:solidFill>
                  <a:srgbClr val="E8F1F3"/>
                </a:solidFill>
              </a:rPr>
              <a:t>USDT transfers carry wallet, network, issuer, and counterparty risk.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D004481-7FC8-4D73-AC16-E8AAAC59B5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D2597AF-8B04-46DA-97CB-B47A85F2E9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13385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E8F1F3"/>
                </a:solidFill>
              </a:defRPr>
            </a:pPr>
            <a:r>
              <a:rPr sz="1200" b="0">
                <a:solidFill>
                  <a:srgbClr val="E8F1F3"/>
                </a:solidFill>
              </a:rPr>
              <a:t>Affiliates must not promise income, returns, licensing, audits, or protection.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CE29B55-991A-4846-8441-F0827B9462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572125"/>
            <a:ext cx="10668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91A4AC"/>
                </a:solidFill>
              </a:defRPr>
            </a:pPr>
            <a:r>
              <a:rPr sz="975" b="0">
                <a:solidFill>
                  <a:srgbClr val="91A4AC"/>
                </a:solidFill>
              </a:rPr>
              <a:t>This presentation is informational and is not investment, legal, tax, or accounting advice.</a:t>
            </a:r>
          </a:p>
        </p:txBody>
      </p:sp>
    </p:spTree>
    <p:extLst>
      <p:ext uri="{BB962C8B-B14F-4D97-AF65-F5344CB8AC3E}">
        <p14:creationId xmlns:p14="http://schemas.microsoft.com/office/powerpoint/2010/main" val="1758465266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357D6A8-DE62-409D-9175-DBFFD0B145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2412066-F27E-44AB-A940-87D422D430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NEXT STEP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0196DE6-B484-4599-8EDF-415E4A65E1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09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34F6419-B87A-4279-BA87-A7C51AD29B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47750"/>
            <a:ext cx="10972800" cy="4667250"/>
          </a:xfrm>
          <a:prstGeom xmlns:a="http://schemas.openxmlformats.org/drawingml/2006/main" prst="roundRect">
            <a:avLst>
              <a:gd name="adj" fmla="val 3265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5A48069-2145-46F5-8DEC-555472D07E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1524000"/>
            <a:ext cx="4762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EXPLORE RESPONSIBLY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2BA9E16-1391-46BB-BA9A-B45B32FB3B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1952625"/>
            <a:ext cx="685800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300" b="1">
                <a:solidFill>
                  <a:srgbClr val="E8F1F3"/>
                </a:solidFill>
              </a:defRPr>
            </a:pPr>
            <a:r>
              <a:rPr sz="3300" b="1">
                <a:solidFill>
                  <a:srgbClr val="E8F1F3"/>
                </a:solidFill>
              </a:rPr>
              <a:t>See the operating model before you fund.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48E643F-DC91-466C-A9BA-CEB4C6ACD0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381375"/>
            <a:ext cx="63817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91A4AC"/>
                </a:solidFill>
              </a:defRPr>
            </a:pPr>
            <a:r>
              <a:rPr sz="1425" b="0">
                <a:solidFill>
                  <a:srgbClr val="91A4AC"/>
                </a:solidFill>
              </a:rPr>
              <a:t>Open a free account, review the white paper and disclosures, and verify current platform terms.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BB640F4-4AC5-4D34-A07B-FA169DEE49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3356991"/>
            <a:ext cx="651891" cy="651891"/>
          </a:xfrm>
          <a:prstGeom xmlns:a="http://schemas.openxmlformats.org/drawingml/2006/main" prst="roundRect">
            <a:avLst>
              <a:gd name="adj" fmla="val 17534"/>
            </a:avLst>
          </a:prstGeom>
          <a:solidFill xmlns:a="http://schemas.openxmlformats.org/drawingml/2006/main">
            <a:srgbClr val="24404A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4FEE44A-E6A5-4C6B-B6CC-31BD5E7936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5994" y="2750058"/>
            <a:ext cx="651891" cy="651891"/>
          </a:xfrm>
          <a:prstGeom xmlns:a="http://schemas.openxmlformats.org/drawingml/2006/main" prst="roundRect">
            <a:avLst>
              <a:gd name="adj" fmla="val 1753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FF85B56-93C9-465D-8CDA-27DE0DC9A8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5238" y="2143125"/>
            <a:ext cx="651891" cy="651891"/>
          </a:xfrm>
          <a:prstGeom xmlns:a="http://schemas.openxmlformats.org/drawingml/2006/main" prst="roundRect">
            <a:avLst>
              <a:gd name="adj" fmla="val 17534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23CD2F2-D6EC-488A-86D7-2F7B60D98F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8641" y="3042285"/>
            <a:ext cx="876681" cy="44958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7D1C16B-0415-4AC5-BA02-59CD938CE5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705350"/>
            <a:ext cx="51435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56DCB0"/>
                </a:solidFill>
              </a:defRPr>
            </a:pPr>
            <a:r>
              <a:rPr sz="1275" b="1">
                <a:solidFill>
                  <a:srgbClr val="56DCB0"/>
                </a:solidFill>
              </a:rPr>
              <a:t>alphagrid.ltd  •  admin@alphagrid.ltd</a:t>
            </a:r>
          </a:p>
        </p:txBody>
      </p:sp>
    </p:spTree>
    <p:extLst>
      <p:ext uri="{BB962C8B-B14F-4D97-AF65-F5344CB8AC3E}">
        <p14:creationId xmlns:p14="http://schemas.microsoft.com/office/powerpoint/2010/main" val="1176203807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2026-06-22T07:48:34.4040000Z</dcterms:created>
  <dcterms:modified xsi:type="dcterms:W3CDTF">2026-06-22T07:48:34.4050000Z</dcterms:modified>
</coreProperties>
</file>