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notesMasters/notesMaster1.xml" ContentType="application/vnd.openxmlformats-officedocument.presentationml.notesMaster+xml"/>
  <Override PartName="/ppt/notesMasters/theme/theme3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aedc234bd7584cfb" /><Relationship Type="http://schemas.openxmlformats.org/officeDocument/2006/relationships/extended-properties" Target="/docProps/app.xml" Id="R4ad3aa76998a45ad" /><Relationship Type="http://schemas.openxmlformats.org/officeDocument/2006/relationships/officeDocument" Target="/ppt/presentation.xml" Id="R9413426bb55d43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0ccfe8410d480a"/>
  </p:sldMasterIdLst>
  <p:notesMasterIdLst>
    <p:notesMasterId xmlns:r="http://schemas.openxmlformats.org/officeDocument/2006/relationships" r:id="R224e0d0eb8fe462d"/>
  </p:notesMasterIdLst>
  <p:sldIdLst>
    <p:sldId xmlns:r="http://schemas.openxmlformats.org/officeDocument/2006/relationships" id="256" r:id="R3f7c70e6f48445d1"/>
    <p:sldId xmlns:r="http://schemas.openxmlformats.org/officeDocument/2006/relationships" id="257" r:id="R6e989750b1fe40a0"/>
    <p:sldId xmlns:r="http://schemas.openxmlformats.org/officeDocument/2006/relationships" id="258" r:id="R0e112c10d09f4eec"/>
    <p:sldId xmlns:r="http://schemas.openxmlformats.org/officeDocument/2006/relationships" id="259" r:id="R54513f5cf11341d0"/>
    <p:sldId xmlns:r="http://schemas.openxmlformats.org/officeDocument/2006/relationships" id="260" r:id="Ra5cc95aeae784fa6"/>
    <p:sldId xmlns:r="http://schemas.openxmlformats.org/officeDocument/2006/relationships" id="261" r:id="R73bc0e998b6f4035"/>
    <p:sldId xmlns:r="http://schemas.openxmlformats.org/officeDocument/2006/relationships" id="262" r:id="Re3f2dd2e94184949"/>
    <p:sldId xmlns:r="http://schemas.openxmlformats.org/officeDocument/2006/relationships" id="263" r:id="R285c1929736a4cf2"/>
    <p:sldId xmlns:r="http://schemas.openxmlformats.org/officeDocument/2006/relationships" id="264" r:id="R24ee4dfcb0e24f5d"/>
    <p:sldId xmlns:r="http://schemas.openxmlformats.org/officeDocument/2006/relationships" id="265" r:id="R5d4aa90f2ad44b9a"/>
    <p:sldId xmlns:r="http://schemas.openxmlformats.org/officeDocument/2006/relationships" id="266" r:id="Re1008c1dc9024c60"/>
    <p:sldId xmlns:r="http://schemas.openxmlformats.org/officeDocument/2006/relationships" id="267" r:id="R79399de46f2b487b"/>
    <p:sldId xmlns:r="http://schemas.openxmlformats.org/officeDocument/2006/relationships" id="268" r:id="R18b6087a74c04904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_rels/presentation.xml.rels>&#65279;<?xml version="1.0" encoding="utf-8"?><Relationships xmlns="http://schemas.openxmlformats.org/package/2006/relationships"><Relationship Type="http://schemas.openxmlformats.org/officeDocument/2006/relationships/theme" Target="/ppt/theme/theme1.xml" Id="R34a55a1682cd42d9" /><Relationship Type="http://schemas.openxmlformats.org/officeDocument/2006/relationships/slideMaster" Target="/ppt/slideMasters/slideMaster1.xml" Id="Rc80ccfe8410d480a" /><Relationship Type="http://schemas.openxmlformats.org/officeDocument/2006/relationships/notesMaster" Target="/ppt/notesMasters/notesMaster1.xml" Id="R224e0d0eb8fe462d" /><Relationship Type="http://schemas.openxmlformats.org/officeDocument/2006/relationships/presProps" Target="/ppt/presProps.xml" Id="R0055909e5c0a4f9a" /><Relationship Type="http://schemas.openxmlformats.org/officeDocument/2006/relationships/tableStyles" Target="/ppt/tableStyles.xml" Id="R9750cd8b12be4acb" /><Relationship Type="http://schemas.openxmlformats.org/officeDocument/2006/relationships/slide" Target="/ppt/slides/slide1.xml" Id="R3f7c70e6f48445d1" /><Relationship Type="http://schemas.openxmlformats.org/officeDocument/2006/relationships/slide" Target="/ppt/slides/slide2.xml" Id="R6e989750b1fe40a0" /><Relationship Type="http://schemas.openxmlformats.org/officeDocument/2006/relationships/slide" Target="/ppt/slides/slide3.xml" Id="R0e112c10d09f4eec" /><Relationship Type="http://schemas.openxmlformats.org/officeDocument/2006/relationships/slide" Target="/ppt/slides/slide4.xml" Id="R54513f5cf11341d0" /><Relationship Type="http://schemas.openxmlformats.org/officeDocument/2006/relationships/slide" Target="/ppt/slides/slide5.xml" Id="Ra5cc95aeae784fa6" /><Relationship Type="http://schemas.openxmlformats.org/officeDocument/2006/relationships/slide" Target="/ppt/slides/slide6.xml" Id="R73bc0e998b6f4035" /><Relationship Type="http://schemas.openxmlformats.org/officeDocument/2006/relationships/slide" Target="/ppt/slides/slide7.xml" Id="Re3f2dd2e94184949" /><Relationship Type="http://schemas.openxmlformats.org/officeDocument/2006/relationships/slide" Target="/ppt/slides/slide8.xml" Id="R285c1929736a4cf2" /><Relationship Type="http://schemas.openxmlformats.org/officeDocument/2006/relationships/slide" Target="/ppt/slides/slide9.xml" Id="R24ee4dfcb0e24f5d" /><Relationship Type="http://schemas.openxmlformats.org/officeDocument/2006/relationships/slide" Target="/ppt/slides/slide10.xml" Id="R5d4aa90f2ad44b9a" /><Relationship Type="http://schemas.openxmlformats.org/officeDocument/2006/relationships/slide" Target="/ppt/slides/slide11.xml" Id="Re1008c1dc9024c60" /><Relationship Type="http://schemas.openxmlformats.org/officeDocument/2006/relationships/slide" Target="/ppt/slides/slide12.xml" Id="R79399de46f2b487b" /><Relationship Type="http://schemas.openxmlformats.org/officeDocument/2006/relationships/slide" Target="/ppt/slides/slide13.xml" Id="R18b6087a74c04904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3.xml" Id="Rdabe2fdc76aa4190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3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589531664a49c4" /><Relationship Type="http://schemas.openxmlformats.org/officeDocument/2006/relationships/notesMaster" Target="/ppt/notesMasters/notesMaster1.xml" Id="R664e11def3064e32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84297873f9a04435" /><Relationship Type="http://schemas.openxmlformats.org/officeDocument/2006/relationships/notesMaster" Target="/ppt/notesMasters/notesMaster1.xml" Id="R8a354d9af87a43ae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c4273e7036414806" /><Relationship Type="http://schemas.openxmlformats.org/officeDocument/2006/relationships/notesMaster" Target="/ppt/notesMasters/notesMaster1.xml" Id="R14dd58e75cbb4b7a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0d07f4244828407f" /><Relationship Type="http://schemas.openxmlformats.org/officeDocument/2006/relationships/notesMaster" Target="/ppt/notesMasters/notesMaster1.xml" Id="R5694904fad784e26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68ff7708405c4fb5" /><Relationship Type="http://schemas.openxmlformats.org/officeDocument/2006/relationships/notesMaster" Target="/ppt/notesMasters/notesMaster1.xml" Id="R81a52cfb595047d8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c0fd49d29c104d96" /><Relationship Type="http://schemas.openxmlformats.org/officeDocument/2006/relationships/notesMaster" Target="/ppt/notesMasters/notesMaster1.xml" Id="Rf983334b72754ed2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22898c6adf384b1f" /><Relationship Type="http://schemas.openxmlformats.org/officeDocument/2006/relationships/notesMaster" Target="/ppt/notesMasters/notesMaster1.xml" Id="Rfe13bd10b0934bc3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a53f1a31698c40d6" /><Relationship Type="http://schemas.openxmlformats.org/officeDocument/2006/relationships/notesMaster" Target="/ppt/notesMasters/notesMaster1.xml" Id="R5c3a3cec47aa40de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7292e296261b4e76" /><Relationship Type="http://schemas.openxmlformats.org/officeDocument/2006/relationships/notesMaster" Target="/ppt/notesMasters/notesMaster1.xml" Id="R88fda176b4e647ed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09bc23779bb64d75" /><Relationship Type="http://schemas.openxmlformats.org/officeDocument/2006/relationships/notesMaster" Target="/ppt/notesMasters/notesMaster1.xml" Id="Rf43c82d7987947bd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a4a646ee7f1447cc" /><Relationship Type="http://schemas.openxmlformats.org/officeDocument/2006/relationships/notesMaster" Target="/ppt/notesMasters/notesMaster1.xml" Id="R56fc75e4205d4f8c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22454125be134cf4" /><Relationship Type="http://schemas.openxmlformats.org/officeDocument/2006/relationships/notesMaster" Target="/ppt/notesMasters/notesMaster1.xml" Id="Rfb8af3b34d4648d8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9e40cd38f2734462" /><Relationship Type="http://schemas.openxmlformats.org/officeDocument/2006/relationships/notesMaster" Target="/ppt/notesMasters/notesMaster1.xml" Id="R9bf5984b215e4db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204ac609b6439f" /></Relationships>
</file>

<file path=ppt/slideLayouts/slideLayout1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40af5d92b5df4aad" /><Relationship Type="http://schemas.openxmlformats.org/officeDocument/2006/relationships/slideLayout" Target="/ppt/slideLayouts/slideLayout1.xml" Id="R7e98380cb78c4d85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98380cb78c4d85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25ce03e7b243e3" /><Relationship Type="http://schemas.openxmlformats.org/officeDocument/2006/relationships/notesSlide" Target="/ppt/notesSlides/notesSlide1.xml" Id="R2c115ddf99b74495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e4e7e01be412a" /><Relationship Type="http://schemas.openxmlformats.org/officeDocument/2006/relationships/notesSlide" Target="/ppt/notesSlides/notesSlide10.xml" Id="Re14f3f892f51449e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fb9a93b434045" /><Relationship Type="http://schemas.openxmlformats.org/officeDocument/2006/relationships/notesSlide" Target="/ppt/notesSlides/notesSlide11.xml" Id="R2eec6c555581455d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7ec6d4101465a" /><Relationship Type="http://schemas.openxmlformats.org/officeDocument/2006/relationships/notesSlide" Target="/ppt/notesSlides/notesSlide12.xml" Id="R40423b28faf14c97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ccc71a86624412" /><Relationship Type="http://schemas.openxmlformats.org/officeDocument/2006/relationships/notesSlide" Target="/ppt/notesSlides/notesSlide13.xml" Id="R2467c04557864f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137222d7041a6" /><Relationship Type="http://schemas.openxmlformats.org/officeDocument/2006/relationships/notesSlide" Target="/ppt/notesSlides/notesSlide2.xml" Id="Rec1096b430b14f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6b1673ca64c50" /><Relationship Type="http://schemas.openxmlformats.org/officeDocument/2006/relationships/notesSlide" Target="/ppt/notesSlides/notesSlide3.xml" Id="R95f4e0d0a4d24a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1a5e60b21c4ad7" /><Relationship Type="http://schemas.openxmlformats.org/officeDocument/2006/relationships/notesSlide" Target="/ppt/notesSlides/notesSlide4.xml" Id="R5de1e4e144ec43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3d8ce8956d4283" /><Relationship Type="http://schemas.openxmlformats.org/officeDocument/2006/relationships/notesSlide" Target="/ppt/notesSlides/notesSlide5.xml" Id="R4789e35af52c4e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3aa472a40d4b7c" /><Relationship Type="http://schemas.openxmlformats.org/officeDocument/2006/relationships/notesSlide" Target="/ppt/notesSlides/notesSlide6.xml" Id="R1afe3129d01647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84669b57c4373" /><Relationship Type="http://schemas.openxmlformats.org/officeDocument/2006/relationships/notesSlide" Target="/ppt/notesSlides/notesSlide7.xml" Id="R9f4947b485734bf9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b5837aaa141fa" /><Relationship Type="http://schemas.openxmlformats.org/officeDocument/2006/relationships/notesSlide" Target="/ppt/notesSlides/notesSlide8.xml" Id="R640398983aab44e7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b770af04c4e9c" /><Relationship Type="http://schemas.openxmlformats.org/officeDocument/2006/relationships/notesSlide" Target="/ppt/notesSlides/notesSlide9.xml" Id="Rc5e58a0523744727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273DDE1-A471-437E-ADB2-36077BC77C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5FE5122-F82C-4FA8-9785-AE1205FEA1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COMBINED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2848F5E-807C-49BB-9AC9-CEB9DEECF0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01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F2ED6C68-F0EA-4AA6-B1B3-E75F19F645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239000" y="1095375"/>
            <a:ext cx="4191000" cy="4476750"/>
          </a:xfrm>
          <a:prstGeom xmlns:a="http://schemas.openxmlformats.org/drawingml/2006/main" prst="roundRect">
            <a:avLst>
              <a:gd name="adj" fmla="val 3636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8135324-7745-43FD-9714-C8B8E46BEC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4762500"/>
            <a:ext cx="85725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24404A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635ADDB-80AF-4B58-BF06-A750F0CF13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4238625"/>
            <a:ext cx="127635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10252C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49D8BD4-C017-4CFA-AE80-D9BFCF57C7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3714750"/>
            <a:ext cx="169545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24404A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D2CC116-01AA-4AEC-83ED-E007D7F469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3190875"/>
            <a:ext cx="211455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10252C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5557C30E-E248-44A6-94B9-D78938F348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2667000"/>
            <a:ext cx="253365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24404A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B3D13584-E2B2-4905-8656-B447874C63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715250" y="2143125"/>
            <a:ext cx="2952750" cy="209550"/>
          </a:xfrm>
          <a:prstGeom xmlns:a="http://schemas.openxmlformats.org/drawingml/2006/main" prst="roundRect">
            <a:avLst>
              <a:gd name="adj" fmla="val 36364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10252C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FA96C8E-1683-4BF9-AC8C-E8B3EDC38E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3183255"/>
            <a:ext cx="635317" cy="635317"/>
          </a:xfrm>
          <a:prstGeom xmlns:a="http://schemas.openxmlformats.org/drawingml/2006/main" prst="roundRect">
            <a:avLst>
              <a:gd name="adj" fmla="val 17991"/>
            </a:avLst>
          </a:prstGeom>
          <a:solidFill xmlns:a="http://schemas.openxmlformats.org/drawingml/2006/main">
            <a:srgbClr val="24404A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5F54090-746C-4E8B-9691-D2D57BB086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884920" y="2591753"/>
            <a:ext cx="635317" cy="635317"/>
          </a:xfrm>
          <a:prstGeom xmlns:a="http://schemas.openxmlformats.org/drawingml/2006/main" prst="roundRect">
            <a:avLst>
              <a:gd name="adj" fmla="val 17991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90A6044-8BE5-47DD-B4C3-FD942D3583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73590" y="2000250"/>
            <a:ext cx="635317" cy="635317"/>
          </a:xfrm>
          <a:prstGeom xmlns:a="http://schemas.openxmlformats.org/drawingml/2006/main" prst="roundRect">
            <a:avLst>
              <a:gd name="adj" fmla="val 17991"/>
            </a:avLst>
          </a:prstGeom>
          <a:solidFill xmlns:a="http://schemas.openxmlformats.org/drawingml/2006/main">
            <a:srgbClr val="FF8A50"/>
          </a:solidFill>
          <a:ln xmlns:a="http://schemas.openxmlformats.org/drawingml/2006/main" w="9525">
            <a:solidFill>
              <a:srgbClr val="FF8A50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A06F8C0-F60D-4A75-B066-EFF1193091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31568" y="2876550"/>
            <a:ext cx="854392" cy="4381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0729D99-40D8-48FF-BF5D-2EF62EE5CF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314450"/>
            <a:ext cx="5524500" cy="2476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PLATFORM + PARTNER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7BD1AFF-7716-46B3-A593-854B7D2F6F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762125"/>
            <a:ext cx="5905500" cy="1666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3450" b="1">
                <a:solidFill>
                  <a:srgbClr val="E8F1F3"/>
                </a:solidFill>
              </a:defRPr>
            </a:pPr>
            <a:r>
              <a:rPr sz="3450" b="1">
                <a:solidFill>
                  <a:srgbClr val="E8F1F3"/>
                </a:solidFill>
              </a:rPr>
              <a:t>One operating system. Two growth stories.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923C6EB-AFC1-42F2-B96B-92CD19F74E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600450"/>
            <a:ext cx="56197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0">
                <a:solidFill>
                  <a:srgbClr val="91A4AC"/>
                </a:solidFill>
              </a:defRPr>
            </a:pPr>
            <a:r>
              <a:rPr sz="1500" b="0">
                <a:solidFill>
                  <a:srgbClr val="91A4AC"/>
                </a:solidFill>
              </a:rPr>
              <a:t>A combined view of the client platform and the affiliate program—built around visible records and responsible claims.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ED81F82-F3A5-4219-AC3F-137E8488C48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762625"/>
            <a:ext cx="53340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JUNE 2026  •  EDITABLE PRESENTATION</a:t>
            </a:r>
          </a:p>
        </p:txBody>
      </p:sp>
    </p:spTree>
    <p:extLst>
      <p:ext uri="{BB962C8B-B14F-4D97-AF65-F5344CB8AC3E}">
        <p14:creationId xmlns:p14="http://schemas.microsoft.com/office/powerpoint/2010/main" val="1134228689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933744B-72CD-42EB-B4B4-E50D1DA452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CA1BA0E-378F-41F2-B000-1C068DA749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REWARDS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0B81098-BBBE-47EF-9FDA-A6A227353F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10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2929143-7A6D-436C-A91E-9692B28C96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333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REWARD BLOCK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A280D47-DBE5-4694-997E-6D7018F914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How a complete 10 USDT block is distributed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FBDB8FD-9D61-4286-93A0-9CCEBE2F19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476500"/>
            <a:ext cx="3371850" cy="2428875"/>
          </a:xfrm>
          <a:prstGeom xmlns:a="http://schemas.openxmlformats.org/drawingml/2006/main" prst="roundRect">
            <a:avLst>
              <a:gd name="adj" fmla="val 4706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453B0779-B8FF-4F92-BE1F-CCD441158C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714625"/>
            <a:ext cx="857250" cy="857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8A50"/>
          </a:solidFill>
          <a:ln xmlns:a="http://schemas.openxmlformats.org/drawingml/2006/main" w="9525">
            <a:solidFill>
              <a:srgbClr val="FF8A50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7EB9121F-EDB0-4679-92A4-6FA99B7AFDF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2705100"/>
            <a:ext cx="85725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061014"/>
                </a:solidFill>
              </a:defRPr>
            </a:pPr>
            <a:r>
              <a:rPr sz="1800" b="1">
                <a:solidFill>
                  <a:srgbClr val="061014"/>
                </a:solidFill>
              </a:rPr>
              <a:t>50%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DA590A9-82A9-4385-81D9-7BE43BCC57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85950" y="2743200"/>
            <a:ext cx="17907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E8F1F3"/>
                </a:solidFill>
              </a:defRPr>
            </a:pPr>
            <a:r>
              <a:rPr sz="2100" b="1">
                <a:solidFill>
                  <a:srgbClr val="E8F1F3"/>
                </a:solidFill>
              </a:rPr>
              <a:t>5.00 USDT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04E40FB-A49C-468F-860C-16944BF260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85950" y="3276600"/>
            <a:ext cx="17907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91A4AC"/>
                </a:solidFill>
              </a:defRPr>
            </a:pPr>
            <a:r>
              <a:rPr sz="1200" b="1">
                <a:solidFill>
                  <a:srgbClr val="91A4AC"/>
                </a:solidFill>
              </a:rPr>
              <a:t>Reward owner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31508D9C-63CF-4689-8BD6-B4CF11FDAE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067175"/>
            <a:ext cx="2857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91A4AC"/>
                </a:solidFill>
              </a:defRPr>
            </a:pPr>
            <a:r>
              <a:rPr sz="975" b="0">
                <a:solidFill>
                  <a:srgbClr val="91A4AC"/>
                </a:solidFill>
              </a:rPr>
              <a:t>from each complete 10 USDT reward block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FE5C08D-1465-45B6-B079-D415DA15BE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10050" y="2476500"/>
            <a:ext cx="3371850" cy="2428875"/>
          </a:xfrm>
          <a:prstGeom xmlns:a="http://schemas.openxmlformats.org/drawingml/2006/main" prst="roundRect">
            <a:avLst>
              <a:gd name="adj" fmla="val 4706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0D4CBE9-E5E2-43C5-8112-A7536FE2771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38650" y="2714625"/>
            <a:ext cx="857250" cy="857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138E852-853A-4C0F-BBCF-A1C44B88DC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38650" y="2705100"/>
            <a:ext cx="85725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061014"/>
                </a:solidFill>
              </a:defRPr>
            </a:pPr>
            <a:r>
              <a:rPr sz="1800" b="1">
                <a:solidFill>
                  <a:srgbClr val="061014"/>
                </a:solidFill>
              </a:rPr>
              <a:t>25%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35320EA-77AE-4F8A-9FD0-E982E53292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2743200"/>
            <a:ext cx="17907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E8F1F3"/>
                </a:solidFill>
              </a:defRPr>
            </a:pPr>
            <a:r>
              <a:rPr sz="2100" b="1">
                <a:solidFill>
                  <a:srgbClr val="E8F1F3"/>
                </a:solidFill>
              </a:rPr>
              <a:t>2.50 USDT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D694A2A-7E63-4D84-B96D-446DBE79C1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486400" y="3276600"/>
            <a:ext cx="17907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91A4AC"/>
                </a:solidFill>
              </a:defRPr>
            </a:pPr>
            <a:r>
              <a:rPr sz="1200" b="1">
                <a:solidFill>
                  <a:srgbClr val="91A4AC"/>
                </a:solidFill>
              </a:rPr>
              <a:t>Eligible upline wallet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E61F4A0-CF93-4465-A41C-EA84C8DE0A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438650" y="4067175"/>
            <a:ext cx="2857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91A4AC"/>
                </a:solidFill>
              </a:defRPr>
            </a:pPr>
            <a:r>
              <a:rPr sz="975" b="0">
                <a:solidFill>
                  <a:srgbClr val="91A4AC"/>
                </a:solidFill>
              </a:rPr>
              <a:t>from each complete 10 USDT reward block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0936720-548A-477C-87C8-081C2F954D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810500" y="2476500"/>
            <a:ext cx="3371850" cy="2428875"/>
          </a:xfrm>
          <a:prstGeom xmlns:a="http://schemas.openxmlformats.org/drawingml/2006/main" prst="roundRect">
            <a:avLst>
              <a:gd name="adj" fmla="val 4706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23531CD6-18E6-4184-BF18-4014946327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2714625"/>
            <a:ext cx="857250" cy="8572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2E74B5"/>
          </a:solidFill>
          <a:ln xmlns:a="http://schemas.openxmlformats.org/drawingml/2006/main" w="9525">
            <a:solidFill>
              <a:srgbClr val="2E74B5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AD16FEDB-424B-428F-9DE3-EAE15F5DBB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2705100"/>
            <a:ext cx="85725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061014"/>
                </a:solidFill>
              </a:defRPr>
            </a:pPr>
            <a:r>
              <a:rPr sz="1800" b="1">
                <a:solidFill>
                  <a:srgbClr val="061014"/>
                </a:solidFill>
              </a:rPr>
              <a:t>25%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CF13D96-6C5F-49E1-BA44-97F1A257BC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2743200"/>
            <a:ext cx="1790700" cy="4191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100" b="1">
                <a:solidFill>
                  <a:srgbClr val="E8F1F3"/>
                </a:solidFill>
              </a:defRPr>
            </a:pPr>
            <a:r>
              <a:rPr sz="2100" b="1">
                <a:solidFill>
                  <a:srgbClr val="E8F1F3"/>
                </a:solidFill>
              </a:rPr>
              <a:t>2.50 USDT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51E9C85-6291-4D9F-8CE3-558E14D58E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86850" y="3276600"/>
            <a:ext cx="1790700" cy="5143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91A4AC"/>
                </a:solidFill>
              </a:defRPr>
            </a:pPr>
            <a:r>
              <a:rPr sz="1200" b="1">
                <a:solidFill>
                  <a:srgbClr val="91A4AC"/>
                </a:solidFill>
              </a:rPr>
              <a:t>Triggering downline wallet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1ADEB5F-538C-478E-9BB0-A1ED3D8890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4067175"/>
            <a:ext cx="28575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91A4AC"/>
                </a:solidFill>
              </a:defRPr>
            </a:pPr>
            <a:r>
              <a:rPr sz="975" b="0">
                <a:solidFill>
                  <a:srgbClr val="91A4AC"/>
                </a:solidFill>
              </a:rPr>
              <a:t>from each complete 10 USDT reward block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AEBACBA-692A-4D26-8D1E-C39529D278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314950"/>
            <a:ext cx="10668000" cy="476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91A4AC"/>
                </a:solidFill>
              </a:defRPr>
            </a:pPr>
            <a:r>
              <a:rPr sz="1050" b="0">
                <a:solidFill>
                  <a:srgbClr val="91A4AC"/>
                </a:solidFill>
              </a:rPr>
              <a:t>Distribution is scheduled through a CLI-only cron process. Reward-wallet balance is not the same as withdrawable balance.</a:t>
            </a:r>
          </a:p>
        </p:txBody>
      </p:sp>
    </p:spTree>
    <p:extLst>
      <p:ext uri="{BB962C8B-B14F-4D97-AF65-F5344CB8AC3E}">
        <p14:creationId xmlns:p14="http://schemas.microsoft.com/office/powerpoint/2010/main" val="1484554527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5E799AC-0892-4604-9A2C-455B1312A6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9D9642C-BD75-42A0-975E-5B545D9F85E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AFFILIATE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FD4C156-A593-4123-884F-4CF4AAD5EF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11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BA67CE3-89B5-4CB4-A975-004E59D2EE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42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TEAM OVERVIEW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66EFBB0-9F29-4B0A-9C30-46D1E97E88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Partners can see the structure they are building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8D76593-6A4E-4E95-8068-C3702375BD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943100"/>
            <a:ext cx="10287000" cy="523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F5A6564-F77E-4C3A-9E98-13CBC23A3F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0CC6487-90FC-470F-8A64-31B61F4D1F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01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8086D42-210B-43DA-8161-208CB91128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Depth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37E2731-D9B2-4C49-A570-C5FE2D6424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View members across the configured 8–10 levels.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B70409B-7F26-435A-B4BA-D5C2CDC086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5663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4CF86065-CC9C-4381-95CF-02982DD1C5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5213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02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459642C-8678-43A3-ABF4-2AD462CB1D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5213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Status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B9D8091-C825-4BAD-A00F-A4C9869459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5213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Identify registration, verification, and activity states.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39B8D85-59E2-4CDA-9BFF-4B9C4B17CA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81725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F048AB5-7547-4089-A823-6F3F4B09A5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03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48E3583-8B41-4E15-AFB9-1124115806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Commissions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EF77FF4A-9A35-40A7-855D-65262E1ACE4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Review source, level, percentage, amount, and destination.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8AF915D-23E7-4460-874B-4AAC94E579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7788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E27BAA1-C0EE-460D-83B2-9D3154F32A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77338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04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FD5979C-5076-4789-886E-BCFCA39379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77338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History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804D8A4-E31B-469F-93C6-CA3FAEBA5C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77338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Separate commission, reward-wallet, and withdrawable events.</a:t>
            </a:r>
          </a:p>
        </p:txBody>
      </p:sp>
    </p:spTree>
    <p:extLst>
      <p:ext uri="{BB962C8B-B14F-4D97-AF65-F5344CB8AC3E}">
        <p14:creationId xmlns:p14="http://schemas.microsoft.com/office/powerpoint/2010/main" val="1979321908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75468D7-35AD-4065-896A-5E796A7D6A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0BF0491-71A4-4C54-84B4-5FF2C69A79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CONDUCT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8CA28665-D551-4C9B-A9C4-6E7F22EF8D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12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DD6DCCB0-6B5D-4EC0-ADB6-8DA1789971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333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RESPONSIBLE PROMOTION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937E08C-E592-4A17-B7E1-CB3343C53F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Say only what can be verified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A202BB6-C61F-490B-8D3F-0EAC98233A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209800"/>
            <a:ext cx="10972800" cy="3048000"/>
          </a:xfrm>
          <a:prstGeom xmlns:a="http://schemas.openxmlformats.org/drawingml/2006/main" prst="roundRect">
            <a:avLst>
              <a:gd name="adj" fmla="val 3750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69592A5-5BAD-48C4-A95E-DCF16287AB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14600"/>
            <a:ext cx="171450" cy="1714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8A50"/>
          </a:solidFill>
          <a:ln xmlns:a="http://schemas.openxmlformats.org/drawingml/2006/main" w="9525">
            <a:solidFill>
              <a:srgbClr val="FF8A50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B1A81A7D-9FFF-48A0-B104-3B4B60508A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2476500"/>
            <a:ext cx="971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E8F1F3"/>
                </a:solidFill>
              </a:defRPr>
            </a:pPr>
            <a:r>
              <a:rPr sz="1200" b="1">
                <a:solidFill>
                  <a:srgbClr val="E8F1F3"/>
                </a:solidFill>
              </a:rPr>
              <a:t>Never promise guaranteed returns or guaranteed affiliate income.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11F0079-197F-4658-9B3D-D7F15C9240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067050"/>
            <a:ext cx="171450" cy="1714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8A50"/>
          </a:solidFill>
          <a:ln xmlns:a="http://schemas.openxmlformats.org/drawingml/2006/main" w="9525">
            <a:solidFill>
              <a:srgbClr val="FF8A50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CF0FBF6-9984-4CF5-A470-D9D318758E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028950"/>
            <a:ext cx="971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E8F1F3"/>
                </a:solidFill>
              </a:defRPr>
            </a:pPr>
            <a:r>
              <a:rPr sz="1200" b="1">
                <a:solidFill>
                  <a:srgbClr val="E8F1F3"/>
                </a:solidFill>
              </a:rPr>
              <a:t>Never claim licensing, external audits, custody, or insurance without published evidence.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99A90B2-9BFD-4E55-8AFC-B1EB839067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619500"/>
            <a:ext cx="171450" cy="1714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6602D5F2-AABC-4E2A-BB82-7D9EE34563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581400"/>
            <a:ext cx="971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E8F1F3"/>
                </a:solidFill>
              </a:defRPr>
            </a:pPr>
            <a:r>
              <a:rPr sz="1200" b="0">
                <a:solidFill>
                  <a:srgbClr val="E8F1F3"/>
                </a:solidFill>
              </a:rPr>
              <a:t>Use current fee, withdrawal-window, and package-prerequisite disclosures.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8A2A9E0-E8EE-4AA6-B348-9BFD92ED43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171450" cy="1714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EB23BEF-0198-447D-B1BE-9242895138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133850"/>
            <a:ext cx="971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E8F1F3"/>
                </a:solidFill>
              </a:defRPr>
            </a:pPr>
            <a:r>
              <a:rPr sz="1200" b="0">
                <a:solidFill>
                  <a:srgbClr val="E8F1F3"/>
                </a:solidFill>
              </a:rPr>
              <a:t>Direct account-specific issues to secure support tickets.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87BF6640-CC50-46E0-BD62-BBAEBC9F5E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572125"/>
            <a:ext cx="10668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91A4AC"/>
                </a:solidFill>
              </a:defRPr>
            </a:pPr>
            <a:r>
              <a:rPr sz="975" b="0">
                <a:solidFill>
                  <a:srgbClr val="91A4AC"/>
                </a:solidFill>
              </a:rPr>
              <a:t>Responsible partners protect users, the program, and their own reputation.</a:t>
            </a:r>
          </a:p>
        </p:txBody>
      </p:sp>
    </p:spTree>
    <p:extLst>
      <p:ext uri="{BB962C8B-B14F-4D97-AF65-F5344CB8AC3E}">
        <p14:creationId xmlns:p14="http://schemas.microsoft.com/office/powerpoint/2010/main" val="509312359"/>
      </p:ext>
    </p:extLst>
  </p:cSld>
</p:sld>
</file>

<file path=ppt/slides/slide13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566EC12-F516-49CC-AC56-138C7F52CE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33E2E49B-300D-4430-9541-ECA23D2003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NEXT STEP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D80F407-DD85-48EB-8572-0CAE76AB176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13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6BA0A97-0422-4674-9EF2-BE9021DFD47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047750"/>
            <a:ext cx="10972800" cy="4667250"/>
          </a:xfrm>
          <a:prstGeom xmlns:a="http://schemas.openxmlformats.org/drawingml/2006/main" prst="roundRect">
            <a:avLst>
              <a:gd name="adj" fmla="val 3265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117ED87-0E36-4477-B899-29250736EF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1524000"/>
            <a:ext cx="47625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EXPLORE THE FULL MODEL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9B1A2F3-9356-403D-9D46-4407F0173C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1952625"/>
            <a:ext cx="6858000" cy="1238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3300" b="1">
                <a:solidFill>
                  <a:srgbClr val="E8F1F3"/>
                </a:solidFill>
              </a:defRPr>
            </a:pPr>
            <a:r>
              <a:rPr sz="3300" b="1">
                <a:solidFill>
                  <a:srgbClr val="E8F1F3"/>
                </a:solidFill>
              </a:rPr>
              <a:t>Understand the platform. Share it responsibly.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77E6E9A7-60D5-4704-8846-0D7ED62B3C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3381375"/>
            <a:ext cx="6381750" cy="8572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91A4AC"/>
                </a:solidFill>
              </a:defRPr>
            </a:pPr>
            <a:r>
              <a:rPr sz="1425" b="0">
                <a:solidFill>
                  <a:srgbClr val="91A4AC"/>
                </a:solidFill>
              </a:rPr>
              <a:t>Open a free account, read the white paper, and use the edition that matches your conversation.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C638116-506D-4EC2-B749-22A69CB141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86750" y="3356991"/>
            <a:ext cx="651891" cy="651891"/>
          </a:xfrm>
          <a:prstGeom xmlns:a="http://schemas.openxmlformats.org/drawingml/2006/main" prst="roundRect">
            <a:avLst>
              <a:gd name="adj" fmla="val 17534"/>
            </a:avLst>
          </a:prstGeom>
          <a:solidFill xmlns:a="http://schemas.openxmlformats.org/drawingml/2006/main">
            <a:srgbClr val="24404A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31FD62B-E9F3-410F-88E9-BC00505ABF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95994" y="2750058"/>
            <a:ext cx="651891" cy="651891"/>
          </a:xfrm>
          <a:prstGeom xmlns:a="http://schemas.openxmlformats.org/drawingml/2006/main" prst="roundRect">
            <a:avLst>
              <a:gd name="adj" fmla="val 17534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D2CEB3DC-A582-464B-8885-7A1E006DA6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5238" y="2143125"/>
            <a:ext cx="651891" cy="651891"/>
          </a:xfrm>
          <a:prstGeom xmlns:a="http://schemas.openxmlformats.org/drawingml/2006/main" prst="roundRect">
            <a:avLst>
              <a:gd name="adj" fmla="val 17534"/>
            </a:avLst>
          </a:prstGeom>
          <a:solidFill xmlns:a="http://schemas.openxmlformats.org/drawingml/2006/main">
            <a:srgbClr val="FF8A50"/>
          </a:solidFill>
          <a:ln xmlns:a="http://schemas.openxmlformats.org/drawingml/2006/main" w="9525">
            <a:solidFill>
              <a:srgbClr val="FF8A50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BCE67CC-E059-490D-BBFF-6C9F6C47F97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38641" y="3042285"/>
            <a:ext cx="876681" cy="44958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E985CD6-BF31-4340-8EE0-E7E5BB1212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" y="4705350"/>
            <a:ext cx="5143500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75" b="1">
                <a:solidFill>
                  <a:srgbClr val="56DCB0"/>
                </a:solidFill>
              </a:defRPr>
            </a:pPr>
            <a:r>
              <a:rPr sz="1275" b="1">
                <a:solidFill>
                  <a:srgbClr val="56DCB0"/>
                </a:solidFill>
              </a:rPr>
              <a:t>alphagrid.ltd  •  admin@alphagrid.ltd</a:t>
            </a:r>
          </a:p>
        </p:txBody>
      </p:sp>
    </p:spTree>
    <p:extLst>
      <p:ext uri="{BB962C8B-B14F-4D97-AF65-F5344CB8AC3E}">
        <p14:creationId xmlns:p14="http://schemas.microsoft.com/office/powerpoint/2010/main" val="1392408178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0C05B4F-7CE8-4540-8B44-AE7C195D37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A30D7B0-5B45-4E5F-819E-0C886F068C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MARKET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5D0139D2-F5BA-41E5-B506-4B26008E43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02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4B62D20-ED23-4C72-B6BC-5169523ED2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42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THE PROBLEM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0DE13E8-871E-4D00-8628-5A0D5AAFF7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Fragmented operations erode confidence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9ABFC7C-DBDF-489D-85F1-0661556760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943100"/>
            <a:ext cx="10287000" cy="523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91A4AC"/>
                </a:solidFill>
              </a:defRPr>
            </a:pPr>
            <a:r>
              <a:rPr sz="1275" b="0">
                <a:solidFill>
                  <a:srgbClr val="91A4AC"/>
                </a:solidFill>
              </a:rPr>
              <a:t>Important records are often split across wallets, spreadsheets, chats, and referral dashboards.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112AD6C-D326-4FAE-B799-08CFE17D82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800350"/>
            <a:ext cx="3543300" cy="2952750"/>
          </a:xfrm>
          <a:prstGeom xmlns:a="http://schemas.openxmlformats.org/drawingml/2006/main" prst="roundRect">
            <a:avLst>
              <a:gd name="adj" fmla="val 3871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4639EB3-2D56-479C-8166-EB945059BB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01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043F901-EA74-447D-AF71-EFA2435311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448050"/>
            <a:ext cx="31242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Funding gaps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9EA4BD52-3E6A-4BEA-A2EA-6AA43D462B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171950"/>
            <a:ext cx="3124200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Proof, network, status, fees, and hashes become difficult to reconcile.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B0DE2A8-76F8-4683-9377-9EC9F34705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2800350"/>
            <a:ext cx="3543300" cy="2952750"/>
          </a:xfrm>
          <a:prstGeom xmlns:a="http://schemas.openxmlformats.org/drawingml/2006/main" prst="roundRect">
            <a:avLst>
              <a:gd name="adj" fmla="val 3871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1F1BFF4-1A25-4AD2-8C32-3731CD306E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02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96FFD28-28BF-490C-BC1E-2CACA74545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3448050"/>
            <a:ext cx="31242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Return ambiguity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1F41F0FF-4434-40B4-8871-645AD3B0B7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4171950"/>
            <a:ext cx="3124200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Projected package terms and realized earnings are easily confused.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4F72421-755F-4D99-AA7C-8BDE0F881E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2800350"/>
            <a:ext cx="3543300" cy="2952750"/>
          </a:xfrm>
          <a:prstGeom xmlns:a="http://schemas.openxmlformats.org/drawingml/2006/main" prst="roundRect">
            <a:avLst>
              <a:gd name="adj" fmla="val 3871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AE0AEA6-B5B2-4514-B755-FDA94317B8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03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FAA7FFC-E33D-44CA-B469-CA52C0B77D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448050"/>
            <a:ext cx="31242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Service gaps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0EB286E-51ED-4C58-8CE2-AAA9553CF2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4171950"/>
            <a:ext cx="3124200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Support conversations and affiliate activity disappear into private channels.</a:t>
            </a:r>
          </a:p>
        </p:txBody>
      </p:sp>
    </p:spTree>
    <p:extLst>
      <p:ext uri="{BB962C8B-B14F-4D97-AF65-F5344CB8AC3E}">
        <p14:creationId xmlns:p14="http://schemas.microsoft.com/office/powerpoint/2010/main" val="2030530261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0DC54B1-36A4-4041-B4A4-7140C7ABC4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6CCF859-16DD-4164-BB0F-55010CDC59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PLATFORM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6271C2D-890C-4029-ACCC-B0A70148BC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03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4CA049B-F596-4E87-9BDD-70B9F8E2E4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333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CLIENT JOURNEY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C9D0AFA-91A9-44BE-8A80-4D2C6F8E91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From registration to a complete operating view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F8FABB3-6D16-4F63-A601-6239E346CE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885950"/>
            <a:ext cx="1028700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E746984-18D9-4496-AEEA-CB7A30F669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876550"/>
            <a:ext cx="2628900" cy="2286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D9D1D21-7993-41D3-91A4-5EB3EE68C1F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086100"/>
            <a:ext cx="438150" cy="4381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CC5491C-957F-43DB-A6C7-D965333A14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076575"/>
            <a:ext cx="4381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61014"/>
                </a:solidFill>
              </a:defRPr>
            </a:pPr>
            <a:r>
              <a:rPr sz="1350" b="1">
                <a:solidFill>
                  <a:srgbClr val="061014"/>
                </a:solidFill>
              </a:rPr>
              <a:t>1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2BA1753-FE6E-4F69-B8CC-0100917B01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714750"/>
            <a:ext cx="22479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E8F1F3"/>
                </a:solidFill>
              </a:defRPr>
            </a:pPr>
            <a:r>
              <a:rPr sz="1500" b="1">
                <a:solidFill>
                  <a:srgbClr val="E8F1F3"/>
                </a:solidFill>
              </a:rPr>
              <a:t>Verify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096BFE8-477C-4709-B154-41F48BEF6A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4248150"/>
            <a:ext cx="2247900" cy="704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91A4AC"/>
                </a:solidFill>
              </a:defRPr>
            </a:pPr>
            <a:r>
              <a:rPr sz="1050" b="0">
                <a:solidFill>
                  <a:srgbClr val="91A4AC"/>
                </a:solidFill>
              </a:rPr>
              <a:t>Email verification, profile security, and KYC workflow.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0348BA8-D09B-49D6-93EF-27A73EAC80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00400" y="3638550"/>
            <a:ext cx="2286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F8A50"/>
                </a:solidFill>
              </a:defRPr>
            </a:pPr>
            <a:r>
              <a:rPr sz="1800" b="1">
                <a:solidFill>
                  <a:srgbClr val="FF8A50"/>
                </a:solidFill>
              </a:rPr>
              <a:t>→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58889EA-8575-4AC7-9CB0-441DF5CB0B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0900" y="2876550"/>
            <a:ext cx="2628900" cy="2286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E3F24DF-F3C8-4F2F-82AE-F0BE6DD5CA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1400" y="3086100"/>
            <a:ext cx="438150" cy="4381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2A5FD9C8-1B27-40B6-A83A-9DFD9AB0AE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1400" y="3076575"/>
            <a:ext cx="4381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61014"/>
                </a:solidFill>
              </a:defRPr>
            </a:pPr>
            <a:r>
              <a:rPr sz="1350" b="1">
                <a:solidFill>
                  <a:srgbClr val="061014"/>
                </a:solidFill>
              </a:rPr>
              <a:t>2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ADB4D5A-69A5-4A0B-AAD1-9A328B954F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1400" y="3714750"/>
            <a:ext cx="22479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E8F1F3"/>
                </a:solidFill>
              </a:defRPr>
            </a:pPr>
            <a:r>
              <a:rPr sz="1500" b="1">
                <a:solidFill>
                  <a:srgbClr val="E8F1F3"/>
                </a:solidFill>
              </a:rPr>
              <a:t>Fund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81CF281-F80F-4DE5-A83F-228B802A7B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1400" y="4248150"/>
            <a:ext cx="2247900" cy="704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91A4AC"/>
                </a:solidFill>
              </a:defRPr>
            </a:pPr>
            <a:r>
              <a:rPr sz="1050" b="0">
                <a:solidFill>
                  <a:srgbClr val="91A4AC"/>
                </a:solidFill>
              </a:rPr>
              <a:t>USDT request with network, proof, review, and ledger status.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29DCCA4E-C278-4A31-9A4C-0827A65FF9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981700" y="3638550"/>
            <a:ext cx="2286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F8A50"/>
                </a:solidFill>
              </a:defRPr>
            </a:pPr>
            <a:r>
              <a:rPr sz="1800" b="1">
                <a:solidFill>
                  <a:srgbClr val="FF8A50"/>
                </a:solidFill>
              </a:rPr>
              <a:t>→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D91D96B8-356A-4587-ACE1-CAA209D04F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72200" y="2876550"/>
            <a:ext cx="2628900" cy="2286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DC7371CE-95E5-439E-9B42-220ED17433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086100"/>
            <a:ext cx="438150" cy="4381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5CE61DE7-08E5-408E-9EA1-ADBBB8E4EE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076575"/>
            <a:ext cx="4381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61014"/>
                </a:solidFill>
              </a:defRPr>
            </a:pPr>
            <a:r>
              <a:rPr sz="1350" b="1">
                <a:solidFill>
                  <a:srgbClr val="061014"/>
                </a:solidFill>
              </a:rPr>
              <a:t>3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8A266EF-2234-4570-8954-9F541EB3F3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3714750"/>
            <a:ext cx="22479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E8F1F3"/>
                </a:solidFill>
              </a:defRPr>
            </a:pPr>
            <a:r>
              <a:rPr sz="1500" b="1">
                <a:solidFill>
                  <a:srgbClr val="E8F1F3"/>
                </a:solidFill>
              </a:rPr>
              <a:t>Activate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E4D90043-0330-4A56-BD7D-CFEF7EE7EE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62700" y="4248150"/>
            <a:ext cx="2247900" cy="704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91A4AC"/>
                </a:solidFill>
              </a:defRPr>
            </a:pPr>
            <a:r>
              <a:rPr sz="1050" b="0">
                <a:solidFill>
                  <a:srgbClr val="91A4AC"/>
                </a:solidFill>
              </a:rPr>
              <a:t>Insured slot and package terms captured at purchase.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AB3FD920-54BE-4667-885C-EE6EB23159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763000" y="3638550"/>
            <a:ext cx="228600" cy="381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800" b="1">
                <a:solidFill>
                  <a:srgbClr val="FF8A50"/>
                </a:solidFill>
              </a:defRPr>
            </a:pPr>
            <a:r>
              <a:rPr sz="1800" b="1">
                <a:solidFill>
                  <a:srgbClr val="FF8A50"/>
                </a:solidFill>
              </a:rPr>
              <a:t>→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CA99EAAA-9AE8-4AA0-B3C2-2604B24CD0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53500" y="2876550"/>
            <a:ext cx="2628900" cy="2286000"/>
          </a:xfrm>
          <a:prstGeom xmlns:a="http://schemas.openxmlformats.org/drawingml/2006/main" prst="roundRect">
            <a:avLst>
              <a:gd name="adj" fmla="val 5000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29B3BD8-1118-4982-BD9C-AC9E120957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086100"/>
            <a:ext cx="438150" cy="4381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8A50"/>
          </a:solidFill>
          <a:ln xmlns:a="http://schemas.openxmlformats.org/drawingml/2006/main" w="9525">
            <a:solidFill>
              <a:srgbClr val="FF8A50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2AAB440C-12CD-4D7C-9F62-553FECA214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076575"/>
            <a:ext cx="438150" cy="4381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061014"/>
                </a:solidFill>
              </a:defRPr>
            </a:pPr>
            <a:r>
              <a:rPr sz="1350" b="1">
                <a:solidFill>
                  <a:srgbClr val="061014"/>
                </a:solidFill>
              </a:rPr>
              <a:t>4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81B71F9A-E5C2-4554-B9FF-1BEB816160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3714750"/>
            <a:ext cx="2247900" cy="4572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500" b="1">
                <a:solidFill>
                  <a:srgbClr val="E8F1F3"/>
                </a:solidFill>
              </a:defRPr>
            </a:pPr>
            <a:r>
              <a:rPr sz="1500" b="1">
                <a:solidFill>
                  <a:srgbClr val="E8F1F3"/>
                </a:solidFill>
              </a:rPr>
              <a:t>Track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394095A2-69E8-4594-8FB6-177F7F4BA0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0" y="4248150"/>
            <a:ext cx="2247900" cy="704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050" b="0">
                <a:solidFill>
                  <a:srgbClr val="91A4AC"/>
                </a:solidFill>
              </a:defRPr>
            </a:pPr>
            <a:r>
              <a:rPr sz="1050" b="0">
                <a:solidFill>
                  <a:srgbClr val="91A4AC"/>
                </a:solidFill>
              </a:rPr>
              <a:t>Portfolio, earnings, transactions, team, and support.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B17F63C1-AA8F-4099-9CAE-2D31E1F972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524500"/>
            <a:ext cx="10668000" cy="4000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0">
                <a:solidFill>
                  <a:srgbClr val="91A4AC"/>
                </a:solidFill>
              </a:defRPr>
            </a:pPr>
            <a:r>
              <a:rPr sz="900" b="0">
                <a:solidFill>
                  <a:srgbClr val="91A4AC"/>
                </a:solidFill>
              </a:rPr>
              <a:t>Pending, stated, reward-wallet, and realized balances remain distinct.</a:t>
            </a:r>
          </a:p>
        </p:txBody>
      </p:sp>
    </p:spTree>
    <p:extLst>
      <p:ext uri="{BB962C8B-B14F-4D97-AF65-F5344CB8AC3E}">
        <p14:creationId xmlns:p14="http://schemas.microsoft.com/office/powerpoint/2010/main" val="245521000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7F3C7108-FB94-4C80-8BC6-8832939A2F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3FC73AE-447E-46D2-B938-12E633200C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PRODUCT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729EC4B9-A4CB-445F-ABFB-E59DC8D057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04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41CF5A59-220D-4724-88B6-CB3E3E4414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42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CLIENT PORTAL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BEE712C-092E-4CC0-AC8D-C268FFF383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Content-rich where it matters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79841BD9-9CBB-4CB1-B07B-873AEE728C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943100"/>
            <a:ext cx="10287000" cy="523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A76054D-9289-49D4-AACD-128148BF6A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636B9674-0B97-4A3A-AF87-CA2B09356A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01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E3BA11C8-966D-468E-906B-060DD8D7E7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Dashboard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CCF4AEB-BD98-44A5-A9BE-665BD76554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Wallet figures, portfolio allocation, earnings, support, and live market context.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C9E2A42-A38E-46AD-AA65-FFDD4F09B6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5391150"/>
            <a:ext cx="2195513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825" b="1">
                <a:solidFill>
                  <a:srgbClr val="56DCB0"/>
                </a:solidFill>
              </a:defRPr>
            </a:pPr>
            <a:r>
              <a:rPr sz="825" b="1">
                <a:solidFill>
                  <a:srgbClr val="56DCB0"/>
                </a:solidFill>
              </a:rPr>
              <a:t>AT A GLANCE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27D943AC-D0EE-4EA5-9D36-6E68D0473B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5663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7E823D4-D150-4E86-8E32-60C74717AD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5213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02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801913D3-C0D4-4671-83B4-91B2EF8B4B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5213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Funds &amp; transactions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504C04B1-C3A1-40B5-9301-A985AE659D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5213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Deposits, withdrawals, fees, investments, rewards, and separate detail views.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9829B17-D9D5-433C-A695-7B7CEB84C1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81725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D5607E8D-D2D3-4B45-8834-0A6AAF5D70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03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83A664D2-5FA9-4B93-A3EA-9D7D8116CE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Portfolio &amp; earnings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FA554DA-9424-4F04-8498-F5B655E5D2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Package terms, maturity, allocation, stated profit, and realized credits.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1AFEEA50-D521-44C4-80FD-B80CDB743C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7788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C0F41A5C-B0B9-45A3-9F87-3BF5B8CE56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77338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04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99771101-117A-4D21-BD33-6A0F6478D8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77338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Team &amp; support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9222F83-52E7-471E-9E22-5148EC6D6F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77338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Level-by-level referrals, commissions, tickets, replies, and status history.</a:t>
            </a:r>
          </a:p>
        </p:txBody>
      </p:sp>
    </p:spTree>
    <p:extLst>
      <p:ext uri="{BB962C8B-B14F-4D97-AF65-F5344CB8AC3E}">
        <p14:creationId xmlns:p14="http://schemas.microsoft.com/office/powerpoint/2010/main" val="1300593267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C571350-071F-4F97-9436-685BCEC60E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9739C99-729F-4099-A4E5-3D6FEBB22E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OPERATIONS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0C10282-C514-49A2-A108-FAD7C0CEC8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05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967AF62A-6BEF-446B-95D6-3EEA2E9241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333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CURRENT RULES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67ED4ED-203C-4803-A562-A7FC8743488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Clear operating economics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0B833E4-C31A-42AF-9ED0-A28D715E26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381250"/>
            <a:ext cx="2614613" cy="180975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8A950B8-F584-4628-8ED9-050F8CCFCB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2638425"/>
            <a:ext cx="2233613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FF8A50"/>
                </a:solidFill>
              </a:defRPr>
            </a:pPr>
            <a:r>
              <a:rPr sz="2400" b="1">
                <a:solidFill>
                  <a:srgbClr val="FF8A50"/>
                </a:solidFill>
              </a:rPr>
              <a:t>25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1861BDB-DE97-438E-A235-B4FEA01787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267075"/>
            <a:ext cx="2233613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E8F1F3"/>
                </a:solidFill>
              </a:defRPr>
            </a:pPr>
            <a:r>
              <a:rPr sz="1125" b="1">
                <a:solidFill>
                  <a:srgbClr val="E8F1F3"/>
                </a:solidFill>
              </a:rPr>
              <a:t>USDT minimum deposit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062660C-43A0-41A1-94A6-8B2FFA1FEC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0100" y="3667125"/>
            <a:ext cx="2233613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36A8F520-22FD-47C1-B396-69A242CECF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5663" y="2381250"/>
            <a:ext cx="2614613" cy="180975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A46FD544-6F07-4B46-AEED-05E47D009B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6163" y="2638425"/>
            <a:ext cx="2233613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56DCB0"/>
                </a:solidFill>
              </a:defRPr>
            </a:pPr>
            <a:r>
              <a:rPr sz="2400" b="1">
                <a:solidFill>
                  <a:srgbClr val="56DCB0"/>
                </a:solidFill>
              </a:rPr>
              <a:t>20</a:t>
            </a:r>
          </a:p>
        </p:txBody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092977D-6BF4-4DDA-8FF0-D8B683DB45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6163" y="3267075"/>
            <a:ext cx="2233613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E8F1F3"/>
                </a:solidFill>
              </a:defRPr>
            </a:pPr>
            <a:r>
              <a:rPr sz="1125" b="1">
                <a:solidFill>
                  <a:srgbClr val="E8F1F3"/>
                </a:solidFill>
              </a:rPr>
              <a:t>USDT minimum withdrawal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66D5EA9-5A09-4C35-A79F-8D6BDA506F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586163" y="3667125"/>
            <a:ext cx="2233613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7237AD4-4B23-4F9B-BE26-D35209B5F8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81725" y="2381250"/>
            <a:ext cx="2614613" cy="180975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758126E-A96F-41B5-8C92-3F8A260854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72225" y="2638425"/>
            <a:ext cx="2233613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56DCB0"/>
                </a:solidFill>
              </a:defRPr>
            </a:pPr>
            <a:r>
              <a:rPr sz="2400" b="1">
                <a:solidFill>
                  <a:srgbClr val="56DCB0"/>
                </a:solidFill>
              </a:rPr>
              <a:t>5% + 1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6191B30-BE4F-40A6-B370-FF65093EFF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72225" y="3267075"/>
            <a:ext cx="2233613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E8F1F3"/>
                </a:solidFill>
              </a:defRPr>
            </a:pPr>
            <a:r>
              <a:rPr sz="1125" b="1">
                <a:solidFill>
                  <a:srgbClr val="E8F1F3"/>
                </a:solidFill>
              </a:rPr>
              <a:t>Withdrawal fee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30215EF1-5D7B-4C9D-B500-7472400A18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72225" y="3667125"/>
            <a:ext cx="2233613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4F89714-AA56-4DD8-B343-1B9192D0F6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7788" y="2381250"/>
            <a:ext cx="2614613" cy="1809750"/>
          </a:xfrm>
          <a:prstGeom xmlns:a="http://schemas.openxmlformats.org/drawingml/2006/main" prst="roundRect">
            <a:avLst>
              <a:gd name="adj" fmla="val 6316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BDA0FEEA-DF8D-40E8-A280-BD7178AD72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58288" y="2638425"/>
            <a:ext cx="2233613" cy="5524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400" b="1">
                <a:solidFill>
                  <a:srgbClr val="56DCB0"/>
                </a:solidFill>
              </a:defRPr>
            </a:pPr>
            <a:r>
              <a:rPr sz="2400" b="1">
                <a:solidFill>
                  <a:srgbClr val="56DCB0"/>
                </a:solidFill>
              </a:rPr>
              <a:t>72h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8FE8F7D-A662-4964-93F8-FAC8805ABB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58288" y="3267075"/>
            <a:ext cx="2233613" cy="3619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E8F1F3"/>
                </a:solidFill>
              </a:defRPr>
            </a:pPr>
            <a:r>
              <a:rPr sz="1125" b="1">
                <a:solidFill>
                  <a:srgbClr val="E8F1F3"/>
                </a:solidFill>
              </a:rPr>
              <a:t>Review target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155231C-8F06-4AFE-A053-968DC78682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58288" y="3667125"/>
            <a:ext cx="2233613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1F724A1-3275-482D-8192-7F96FDEDAD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514850"/>
            <a:ext cx="10972800" cy="1143000"/>
          </a:xfrm>
          <a:prstGeom xmlns:a="http://schemas.openxmlformats.org/drawingml/2006/main" prst="roundRect">
            <a:avLst>
              <a:gd name="adj" fmla="val 10000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9512C84-1BD0-4A64-A269-A50C1E1F3B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" y="4705350"/>
            <a:ext cx="23812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1">
                <a:solidFill>
                  <a:srgbClr val="FF8A50"/>
                </a:solidFill>
              </a:defRPr>
            </a:pPr>
            <a:r>
              <a:rPr sz="1125" b="1">
                <a:solidFill>
                  <a:srgbClr val="FF8A50"/>
                </a:solidFill>
              </a:rPr>
              <a:t>Package prerequisite</a:t>
            </a:r>
          </a:p>
        </p:txBody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A77D37E-48A4-466B-BA6A-9BB938738C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286125" y="4686300"/>
            <a:ext cx="7953375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91A4AC"/>
                </a:solidFill>
              </a:defRPr>
            </a:pPr>
            <a:r>
              <a:rPr sz="1200" b="0">
                <a:solidFill>
                  <a:srgbClr val="91A4AC"/>
                </a:solidFill>
              </a:rPr>
              <a:t>Each intended package purchase needs a separate 10 USDT insured slot. This is an internal platform mechanism, not third-party insurance.</a:t>
            </a:r>
          </a:p>
        </p:txBody>
      </p:sp>
    </p:spTree>
    <p:extLst>
      <p:ext uri="{BB962C8B-B14F-4D97-AF65-F5344CB8AC3E}">
        <p14:creationId xmlns:p14="http://schemas.microsoft.com/office/powerpoint/2010/main" val="603201985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A13B8141-5EC3-4FC5-B55B-D1070CF7BC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E676B78-5EC3-4FA6-9E1F-153B2CF9BB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OPERATIONS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D7E1E301-37C4-4EE3-99CE-EBBC277722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06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337FF83-BCA7-4F93-A17C-0CCCC8C4EA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42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CONTROL MODEL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C7A49724-BA9C-48A9-9D10-213AEEC70A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Designed around visible state transitions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8D0D0F6-CD67-4ACC-B926-C4CBEE6BEA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943100"/>
            <a:ext cx="10287000" cy="523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CD1B9FA-054B-4305-8559-EC9BFA6AB9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32E70D93-3B15-4A4A-8607-92EA0A02ED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01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54F4821-9EF1-43D7-8D76-1A1FD7299D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Ledger-first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55D9359-D092-444E-9830-52C7DE2784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Balance-changing events use explicit transaction types.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D7B55A0F-E442-49B2-BA19-A9CBA1DC58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95663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821BAC2C-3A0C-4352-92F9-D424DCE9B4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5213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02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FD6A8F8-6535-42BC-8C7F-02E2D8CA9C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5213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Purchase snapshots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2B438430-107F-446C-A837-53282DE78D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05213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Package terms remain tied to the purchase record.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B699BBD-1867-46E4-8178-5C93DC84F0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181725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7A47E34F-6C27-4F6F-A6F0-83D67970A1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03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01EB0A0E-42DC-47D7-B412-206278CCD9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Human review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809661E-820F-42A0-9975-E96B8AA42A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391275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Funding, KYC, settings, packages, and support use admin queues.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ADA764F-96FE-4304-A731-F6F6F36870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967788" y="2800350"/>
            <a:ext cx="2614613" cy="2952750"/>
          </a:xfrm>
          <a:prstGeom xmlns:a="http://schemas.openxmlformats.org/drawingml/2006/main" prst="roundRect">
            <a:avLst>
              <a:gd name="adj" fmla="val 4372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81054FC5-F0B7-41C3-816D-4C6255525D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77338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04</a:t>
            </a:r>
          </a:p>
        </p:txBody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C7D05AB-A90C-48E6-A198-77B4BA017AF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77338" y="3448050"/>
            <a:ext cx="2195513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Scheduled rewards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E9CFB0FF-6CBF-4479-90B3-25A7DA9868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77338" y="4171950"/>
            <a:ext cx="2195513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Complete blocks distribute through a CLI-only cron process.</a:t>
            </a:r>
          </a:p>
        </p:txBody>
      </p:sp>
    </p:spTree>
    <p:extLst>
      <p:ext uri="{BB962C8B-B14F-4D97-AF65-F5344CB8AC3E}">
        <p14:creationId xmlns:p14="http://schemas.microsoft.com/office/powerpoint/2010/main" val="667622547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33DFAAF-6BC8-446B-92DB-AC03A76CA3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78B3CB4-4237-428E-9C01-E852A4D21C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TRUST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2C10A2D0-50D2-48DE-958C-21B97D2A8B5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07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883018B1-1D2B-437F-A159-3ED72FDF58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333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CLEAR BOUNDARIES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FFF965C-402E-4516-8342-8F514EFCC42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Trust is built by saying what is—and is not—verified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A407004-5008-405C-94FD-B6B1F13ED6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209800"/>
            <a:ext cx="10972800" cy="3048000"/>
          </a:xfrm>
          <a:prstGeom xmlns:a="http://schemas.openxmlformats.org/drawingml/2006/main" prst="roundRect">
            <a:avLst>
              <a:gd name="adj" fmla="val 3750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032A346-8F4A-4BFA-8E5C-420B9E840D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2514600"/>
            <a:ext cx="171450" cy="1714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8A50"/>
          </a:solidFill>
          <a:ln xmlns:a="http://schemas.openxmlformats.org/drawingml/2006/main" w="9525">
            <a:solidFill>
              <a:srgbClr val="FF8A50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F7F94D9-1F6E-426F-8575-6671F82BBB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2476500"/>
            <a:ext cx="971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E8F1F3"/>
                </a:solidFill>
              </a:defRPr>
            </a:pPr>
            <a:r>
              <a:rPr sz="1200" b="1">
                <a:solidFill>
                  <a:srgbClr val="E8F1F3"/>
                </a:solidFill>
              </a:rPr>
              <a:t>No independent financial, security, or performance audit is currently published.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3E33EB3-779D-45E1-B24B-31026FC7EE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067050"/>
            <a:ext cx="171450" cy="1714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FF8A50"/>
          </a:solidFill>
          <a:ln xmlns:a="http://schemas.openxmlformats.org/drawingml/2006/main" w="9525">
            <a:solidFill>
              <a:srgbClr val="FF8A50"/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993C65D-8816-40B9-BE47-23943A4D23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028950"/>
            <a:ext cx="971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1">
                <a:solidFill>
                  <a:srgbClr val="E8F1F3"/>
                </a:solidFill>
              </a:defRPr>
            </a:pPr>
            <a:r>
              <a:rPr sz="1200" b="1">
                <a:solidFill>
                  <a:srgbClr val="E8F1F3"/>
                </a:solidFill>
              </a:rPr>
              <a:t>No named independent custodian, proof-of-reserves report, or licensing claim is published.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213EB40-39C3-417D-84E7-EAF7CE9149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3619500"/>
            <a:ext cx="171450" cy="1714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794C7692-4827-4E22-8B77-98EA1277D8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3581400"/>
            <a:ext cx="971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E8F1F3"/>
                </a:solidFill>
              </a:defRPr>
            </a:pPr>
            <a:r>
              <a:rPr sz="1200" b="0">
                <a:solidFill>
                  <a:srgbClr val="E8F1F3"/>
                </a:solidFill>
              </a:rPr>
              <a:t>Verified email, KYC workflow, protected administration, and transaction states are implemented.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2CE6FDFA-0C41-4468-865B-07FBC32123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7250" y="4171950"/>
            <a:ext cx="171450" cy="171450"/>
          </a:xfrm>
          <a:prstGeom xmlns:a="http://schemas.openxmlformats.org/drawingml/2006/main" prst="roundRect">
            <a:avLst>
              <a:gd name="adj" fmla="val 50000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D04122B-75F8-4ACA-A48D-094897F5FF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150" y="4133850"/>
            <a:ext cx="971550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E8F1F3"/>
                </a:solidFill>
              </a:defRPr>
            </a:pPr>
            <a:r>
              <a:rPr sz="1200" b="0">
                <a:solidFill>
                  <a:srgbClr val="E8F1F3"/>
                </a:solidFill>
              </a:rPr>
              <a:t>Package terms and realized ledger credits are displayed separately.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7978882-56DD-454C-9003-C0D91C1C2E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572125"/>
            <a:ext cx="10668000" cy="342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75" b="0">
                <a:solidFill>
                  <a:srgbClr val="91A4AC"/>
                </a:solidFill>
              </a:defRPr>
            </a:pPr>
            <a:r>
              <a:rPr sz="975" b="0">
                <a:solidFill>
                  <a:srgbClr val="91A4AC"/>
                </a:solidFill>
              </a:rPr>
              <a:t>Operational controls reduce risk; they do not replace external assurance.</a:t>
            </a:r>
          </a:p>
        </p:txBody>
      </p:sp>
    </p:spTree>
    <p:extLst>
      <p:ext uri="{BB962C8B-B14F-4D97-AF65-F5344CB8AC3E}">
        <p14:creationId xmlns:p14="http://schemas.microsoft.com/office/powerpoint/2010/main" val="1568669105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445F1AD8-CB92-4C17-AD8A-D40534024A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19F9E945-9C98-4948-93DC-320D56C9B4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AFFILIATE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C5A2923C-7480-40E1-944F-077DBE5E0C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08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2F2EE02-5B91-473A-BDBD-D19EDF9A4B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42900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PROGRAM PURPOSE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4EF32E26-FB53-4BC3-98E7-C1555CDB6C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7620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A referral system built for traceability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AA4721A-F29A-44E9-A3EA-0FCF74A15F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943100"/>
            <a:ext cx="10287000" cy="523875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r>
              <a:t/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24915AA-E42D-4451-BD9C-FA6D84D5B6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800350"/>
            <a:ext cx="3543300" cy="2952750"/>
          </a:xfrm>
          <a:prstGeom xmlns:a="http://schemas.openxmlformats.org/drawingml/2006/main" prst="roundRect">
            <a:avLst>
              <a:gd name="adj" fmla="val 3871"/>
            </a:avLst>
          </a:prstGeom>
          <a:solidFill xmlns:a="http://schemas.openxmlformats.org/drawingml/2006/main">
            <a:srgbClr val="10252C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31DDF51-4A64-4ED4-8E76-46EE1963C2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01</a:t>
            </a:r>
          </a:p>
        </p:txBody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AF648F97-2CB6-4321-B4C3-58B2A7D656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3448050"/>
            <a:ext cx="31242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Clear source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25F3BD6-ECA1-4EBB-9DA8-D597EDCF66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9150" y="4171950"/>
            <a:ext cx="3124200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Eligible purchase activity links commissions to the originating account.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FA90BF90-C48D-47BD-A3E1-BE535704D3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24350" y="2800350"/>
            <a:ext cx="3543300" cy="2952750"/>
          </a:xfrm>
          <a:prstGeom xmlns:a="http://schemas.openxmlformats.org/drawingml/2006/main" prst="roundRect">
            <a:avLst>
              <a:gd name="adj" fmla="val 3871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959DA79-E3B0-4726-9D3D-DA185DDFC7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02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F64C198-36E5-4A52-AE27-AD665F3CC5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3448050"/>
            <a:ext cx="31242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Clear level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51F0EF5-7362-46C4-92B7-450CA89EC4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533900" y="4171950"/>
            <a:ext cx="3124200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Team views show referral depth and member status level by level.</a:t>
            </a:r>
          </a:p>
        </p:txBody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787441D-7B3A-47A4-B50C-48B34961A6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39100" y="2800350"/>
            <a:ext cx="3543300" cy="2952750"/>
          </a:xfrm>
          <a:prstGeom xmlns:a="http://schemas.openxmlformats.org/drawingml/2006/main" prst="roundRect">
            <a:avLst>
              <a:gd name="adj" fmla="val 3871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3C34A885-CB74-49A9-AC7B-BF3203ADF2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019425"/>
            <a:ext cx="571500" cy="2667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03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40A6D28-8D8E-4D71-BE27-3389652CA87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3448050"/>
            <a:ext cx="3124200" cy="5905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E8F1F3"/>
                </a:solidFill>
              </a:defRPr>
            </a:pPr>
            <a:r>
              <a:rPr sz="1725" b="1">
                <a:solidFill>
                  <a:srgbClr val="E8F1F3"/>
                </a:solidFill>
              </a:rPr>
              <a:t>Clear destination</a:t>
            </a:r>
          </a:p>
        </p:txBody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812911C-1DCC-45DF-9E43-F40E628E62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248650" y="4171950"/>
            <a:ext cx="3124200" cy="11049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Commission and reward history identifies the wallet or ledger destination.</a:t>
            </a:r>
          </a:p>
        </p:txBody>
      </p:sp>
    </p:spTree>
    <p:extLst>
      <p:ext uri="{BB962C8B-B14F-4D97-AF65-F5344CB8AC3E}">
        <p14:creationId xmlns:p14="http://schemas.microsoft.com/office/powerpoint/2010/main" val="2132322826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061014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2017928-A34E-4AD3-B5C7-BE82D21E99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23850"/>
            <a:ext cx="2190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ALPHA GRID</a:t>
            </a:r>
          </a:p>
        </p:txBody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7F65F617-CC56-4DF7-A1E3-243424AA26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23850"/>
            <a:ext cx="2571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AFFILIATE</a:t>
            </a:r>
          </a:p>
        </p:txBody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BD4444E7-C8DA-4CBE-AE0C-6E7C0E0B72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0" y="323850"/>
            <a:ext cx="5143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r">
              <a:defRPr sz="825" b="1">
                <a:solidFill>
                  <a:srgbClr val="91A4AC"/>
                </a:solidFill>
              </a:defRPr>
            </a:pPr>
            <a:r>
              <a:rPr sz="825" b="1">
                <a:solidFill>
                  <a:srgbClr val="91A4AC"/>
                </a:solidFill>
              </a:rPr>
              <a:t>09</a:t>
            </a:r>
          </a:p>
        </p:txBody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BB2A69D-4ACA-4AAF-979B-30764006396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857250"/>
            <a:ext cx="3333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FF8A50"/>
                </a:solidFill>
              </a:defRPr>
            </a:pPr>
            <a:r>
              <a:rPr sz="900" b="1">
                <a:solidFill>
                  <a:srgbClr val="FF8A50"/>
                </a:solidFill>
              </a:rPr>
              <a:t>LEVEL ECONOMICS</a:t>
            </a:r>
          </a:p>
        </p:txBody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027A15A7-CE02-44F2-A671-2124509BD7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162050"/>
            <a:ext cx="1047750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2850" b="1">
                <a:solidFill>
                  <a:srgbClr val="E8F1F3"/>
                </a:solidFill>
              </a:defRPr>
            </a:pPr>
            <a:r>
              <a:rPr sz="2850" b="1">
                <a:solidFill>
                  <a:srgbClr val="E8F1F3"/>
                </a:solidFill>
              </a:rPr>
              <a:t>Default rates with configurable depth</a:t>
            </a:r>
          </a:p>
        </p:txBody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32BE5E00-072D-4F0B-926D-8E8AAAA099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1952625"/>
            <a:ext cx="4953000" cy="285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91A4AC"/>
                </a:solidFill>
              </a:defRPr>
            </a:pPr>
            <a:r>
              <a:rPr sz="1200" b="0">
                <a:solidFill>
                  <a:srgbClr val="91A4AC"/>
                </a:solidFill>
              </a:rPr>
              <a:t>Default commission rates by referral level</a:t>
            </a:r>
          </a:p>
        </p:txBody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C60DD7F-4BBD-4970-9799-98E38EF32B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381250"/>
            <a:ext cx="476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L1</a:t>
            </a:r>
          </a:p>
        </p:txBody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20384C4-0A74-4F7A-969D-6D548BCCE4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2400300"/>
            <a:ext cx="5524500" cy="171450"/>
          </a:xfrm>
          <a:prstGeom xmlns:a="http://schemas.openxmlformats.org/drawingml/2006/main" prst="roundRect">
            <a:avLst>
              <a:gd name="adj" fmla="val 44444"/>
            </a:avLst>
          </a:prstGeom>
          <a:solidFill xmlns:a="http://schemas.openxmlformats.org/drawingml/2006/main">
            <a:srgbClr val="FF8A50"/>
          </a:solidFill>
          <a:ln xmlns:a="http://schemas.openxmlformats.org/drawingml/2006/main" w="9525">
            <a:solidFill>
              <a:srgbClr val="FF8A50"/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D119EE6-785B-4E8E-ACFB-E2DBF91AB68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2381250"/>
            <a:ext cx="666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10%</a:t>
            </a:r>
          </a:p>
        </p:txBody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0B488B8B-170E-4D21-A5B8-F4F13BA339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2714625"/>
            <a:ext cx="476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L2</a:t>
            </a:r>
          </a:p>
        </p:txBody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175A4F7D-04E4-443F-8657-E30D0A091E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2733675"/>
            <a:ext cx="1657350" cy="171450"/>
          </a:xfrm>
          <a:prstGeom xmlns:a="http://schemas.openxmlformats.org/drawingml/2006/main" prst="roundRect">
            <a:avLst>
              <a:gd name="adj" fmla="val 44444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846B698-A232-4018-9520-92E9901FB9E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2714625"/>
            <a:ext cx="666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3%</a:t>
            </a:r>
          </a:p>
        </p:txBody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EB84071-7632-4286-B799-D92318B52F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048000"/>
            <a:ext cx="476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L3</a:t>
            </a:r>
          </a:p>
        </p:txBody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D4545AB9-B536-44F4-905C-7008BDE4E7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067050"/>
            <a:ext cx="1104900" cy="171450"/>
          </a:xfrm>
          <a:prstGeom xmlns:a="http://schemas.openxmlformats.org/drawingml/2006/main" prst="roundRect">
            <a:avLst>
              <a:gd name="adj" fmla="val 44444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D7D2E55-46CD-431D-8898-5D49F1100B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048000"/>
            <a:ext cx="666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2%</a:t>
            </a:r>
          </a:p>
        </p:txBody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BCC50253-4B3B-45E6-92E3-F073B055F9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381375"/>
            <a:ext cx="476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L4</a:t>
            </a:r>
          </a:p>
        </p:txBody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41661AA-956A-40F8-97F6-663B429313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400425"/>
            <a:ext cx="552450" cy="171450"/>
          </a:xfrm>
          <a:prstGeom xmlns:a="http://schemas.openxmlformats.org/drawingml/2006/main" prst="roundRect">
            <a:avLst>
              <a:gd name="adj" fmla="val 44444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70A42D20-F8E5-4D3E-82D1-0BBED9587B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381375"/>
            <a:ext cx="666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1%</a:t>
            </a:r>
          </a:p>
        </p:txBody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AA4E7427-B8F3-46A8-93F8-A645D62ADB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3714750"/>
            <a:ext cx="476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L5</a:t>
            </a:r>
          </a:p>
        </p:txBody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F977216-A844-4F2B-A5D4-7E0F36E0CA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3733800"/>
            <a:ext cx="552450" cy="171450"/>
          </a:xfrm>
          <a:prstGeom xmlns:a="http://schemas.openxmlformats.org/drawingml/2006/main" prst="roundRect">
            <a:avLst>
              <a:gd name="adj" fmla="val 44444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32455D3E-4D00-42D0-B7C7-02A8934A3C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3714750"/>
            <a:ext cx="666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1%</a:t>
            </a:r>
          </a:p>
        </p:txBody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4E7E6185-B77A-4C2C-A721-151FD475CA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048125"/>
            <a:ext cx="476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L6</a:t>
            </a:r>
          </a:p>
        </p:txBody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9105F96-F595-4320-8760-09929D4E89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067175"/>
            <a:ext cx="552450" cy="171450"/>
          </a:xfrm>
          <a:prstGeom xmlns:a="http://schemas.openxmlformats.org/drawingml/2006/main" prst="roundRect">
            <a:avLst>
              <a:gd name="adj" fmla="val 44444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0B8F1DA-0E29-4016-ADA0-F39772BF81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4048125"/>
            <a:ext cx="666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1%</a:t>
            </a:r>
          </a:p>
        </p:txBody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DEDE2AB4-5EE1-4E56-90DE-574BF67267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381500"/>
            <a:ext cx="476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L7</a:t>
            </a:r>
          </a:p>
        </p:txBody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1AA2BCD-FD75-42F6-B0AB-5D1E45773D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400550"/>
            <a:ext cx="552450" cy="171450"/>
          </a:xfrm>
          <a:prstGeom xmlns:a="http://schemas.openxmlformats.org/drawingml/2006/main" prst="roundRect">
            <a:avLst>
              <a:gd name="adj" fmla="val 44444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8B382390-600E-4B55-8E15-8A889B3AD8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4381500"/>
            <a:ext cx="666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1%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4F695445-AD30-4C7E-A095-97655A70B1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4714875"/>
            <a:ext cx="476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L8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BF054251-6207-4D93-89CD-0A21FD0E37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4733925"/>
            <a:ext cx="552450" cy="171450"/>
          </a:xfrm>
          <a:prstGeom xmlns:a="http://schemas.openxmlformats.org/drawingml/2006/main" prst="roundRect">
            <a:avLst>
              <a:gd name="adj" fmla="val 44444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06C8657-B0D3-4631-A08F-0AC6F3D1D0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4714875"/>
            <a:ext cx="666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1%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A0711A22-340E-4115-A1CF-3039445A77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048250"/>
            <a:ext cx="476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L9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C2A0169-391B-4EA8-A1FF-DD800D3535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5067300"/>
            <a:ext cx="276225" cy="171450"/>
          </a:xfrm>
          <a:prstGeom xmlns:a="http://schemas.openxmlformats.org/drawingml/2006/main" prst="roundRect">
            <a:avLst>
              <a:gd name="adj" fmla="val 44444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138AAD87-1C42-419C-A334-753A4601B4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5048250"/>
            <a:ext cx="666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0.5%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E8CBB6C7-518D-4646-9938-7803EF2C67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" y="5381625"/>
            <a:ext cx="476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L10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1741F440-0CA4-4EF3-A99E-B4058CE518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23950" y="5400675"/>
            <a:ext cx="276225" cy="171450"/>
          </a:xfrm>
          <a:prstGeom xmlns:a="http://schemas.openxmlformats.org/drawingml/2006/main" prst="roundRect">
            <a:avLst>
              <a:gd name="adj" fmla="val 44444"/>
            </a:avLst>
          </a:prstGeom>
          <a:solidFill xmlns:a="http://schemas.openxmlformats.org/drawingml/2006/main">
            <a:srgbClr val="56DCB0"/>
          </a:solidFill>
          <a:ln xmlns:a="http://schemas.openxmlformats.org/drawingml/2006/main" w="9525">
            <a:solidFill>
              <a:srgbClr val="56DCB0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E685CC0C-7D98-428E-B726-DCB8759E08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0" y="5381625"/>
            <a:ext cx="6667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E8F1F3"/>
                </a:solidFill>
              </a:defRPr>
            </a:pPr>
            <a:r>
              <a:rPr sz="900" b="1">
                <a:solidFill>
                  <a:srgbClr val="E8F1F3"/>
                </a:solidFill>
              </a:rPr>
              <a:t>0.5%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68649F02-9A92-4005-8080-FA08632AFC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096250" y="2381250"/>
            <a:ext cx="3333750" cy="3333750"/>
          </a:xfrm>
          <a:prstGeom xmlns:a="http://schemas.openxmlformats.org/drawingml/2006/main" prst="roundRect">
            <a:avLst>
              <a:gd name="adj" fmla="val 3429"/>
            </a:avLst>
          </a:prstGeom>
          <a:solidFill xmlns:a="http://schemas.openxmlformats.org/drawingml/2006/main">
            <a:srgbClr val="0C1B21"/>
          </a:solidFill>
          <a:ln xmlns:a="http://schemas.openxmlformats.org/drawingml/2006/main" w="9525">
            <a:solidFill>
              <a:srgbClr val="24404A"/>
            </a:solidFill>
            <a:prstDash val="solid"/>
          </a:ln>
        </p:spPr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47576B93-0A99-4275-980A-DA56282F60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2667000"/>
            <a:ext cx="2762250" cy="2286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900" b="1">
                <a:solidFill>
                  <a:srgbClr val="56DCB0"/>
                </a:solidFill>
              </a:defRPr>
            </a:pPr>
            <a:r>
              <a:rPr sz="900" b="1">
                <a:solidFill>
                  <a:srgbClr val="56DCB0"/>
                </a:solidFill>
              </a:rPr>
              <a:t>CONFIGURABLE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CEDB8904-1F3D-4606-B112-CC960A638A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067050"/>
            <a:ext cx="2762250" cy="6667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3450" b="1">
                <a:solidFill>
                  <a:srgbClr val="E8F1F3"/>
                </a:solidFill>
              </a:defRPr>
            </a:pPr>
            <a:r>
              <a:rPr sz="3450" b="1">
                <a:solidFill>
                  <a:srgbClr val="E8F1F3"/>
                </a:solidFill>
              </a:rPr>
              <a:t>8–10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90E94F98-60A1-47F1-98EF-C5F967688C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3714750"/>
            <a:ext cx="2762250" cy="32385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91A4AC"/>
                </a:solidFill>
              </a:defRPr>
            </a:pPr>
            <a:r>
              <a:rPr sz="1350" b="0">
                <a:solidFill>
                  <a:srgbClr val="91A4AC"/>
                </a:solidFill>
              </a:rPr>
              <a:t>active referral levels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D9A33256-C38A-4D61-BB93-CF918B78D8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382000" y="4362450"/>
            <a:ext cx="2571750" cy="952500"/>
          </a:xfrm>
          <a:prstGeom xmlns:a="http://schemas.openxmlformats.org/drawingml/2006/main" prst="rect">
            <a:avLst/>
          </a:prstGeom>
          <a:noFill xmlns:a="http://schemas.openxmlformats.org/drawingml/2006/main"/>
          <a:ln xmlns:a="http://schemas.openxmlformats.org/drawingml/2006/main" w="0">
            <a:noFill/>
            <a:prstDash val="solid"/>
          </a:ln>
        </p:spPr>
        <p:txBody>
          <a:bodyPr xmlns:a="http://schemas.openxmlformats.org/drawingml/2006/main" anchor="ctr"/>
          <a:lstStyle xmlns:a="http://schemas.openxmlformats.org/drawingml/2006/main"/>
          <a:p xmlns:a="http://schemas.openxmlformats.org/drawingml/2006/main">
            <a:pPr algn="l">
              <a:defRPr sz="1125" b="0">
                <a:solidFill>
                  <a:srgbClr val="91A4AC"/>
                </a:solidFill>
              </a:defRPr>
            </a:pPr>
            <a:r>
              <a:rPr sz="1125" b="0">
                <a:solidFill>
                  <a:srgbClr val="91A4AC"/>
                </a:solidFill>
              </a:rPr>
              <a:t>Rates are administrator-configured. The live platform is authoritative, and commissions are never guaranteed income.</a:t>
            </a:r>
          </a:p>
        </p:txBody>
      </p:sp>
    </p:spTree>
    <p:extLst>
      <p:ext uri="{BB962C8B-B14F-4D97-AF65-F5344CB8AC3E}">
        <p14:creationId xmlns:p14="http://schemas.microsoft.com/office/powerpoint/2010/main" val="928834090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gradFill>
          <a:gsLst>
            <a:gs pos="0">
              <a:schemeClr val="phClr">
                <a:tint val="67000"/>
                <a:lumMod val="110000"/>
                <a:satMod val="105000"/>
              </a:schemeClr>
            </a:gs>
            <a:gs pos="50000">
              <a:schemeClr val="phClr">
                <a:tint val="73000"/>
                <a:lumMod val="105000"/>
                <a:satMod val="103000"/>
              </a:schemeClr>
            </a:gs>
            <a:gs pos="100000">
              <a:schemeClr val="phClr">
                <a:tint val="81000"/>
                <a:lumMod val="105000"/>
                <a:satMod val="109000"/>
              </a:schemeClr>
            </a:gs>
          </a:gsLst>
          <a:lin ang="5400000" scaled="0"/>
        </a:gradFill>
        <a:gradFill>
          <a:gsLst>
            <a:gs pos="0">
              <a:schemeClr val="phClr">
                <a:tint val="94000"/>
                <a:lumMod val="102000"/>
                <a:satMod val="103000"/>
              </a:schemeClr>
            </a:gs>
            <a:gs pos="50000">
              <a:schemeClr val="phClr">
                <a:shade val="100000"/>
                <a:lumMod val="100000"/>
                <a:satMod val="110000"/>
              </a:schemeClr>
            </a:gs>
            <a:gs pos="100000">
              <a:schemeClr val="phClr">
                <a:shade val="78000"/>
                <a:lumMod val="99000"/>
                <a:satMod val="120000"/>
              </a:schemeClr>
            </a:gs>
          </a:gsLst>
          <a:lin ang="5400000" scaled="0"/>
        </a:gra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2026-06-22T07:48:44.0390000Z</dcterms:created>
  <dcterms:modified xsi:type="dcterms:W3CDTF">2026-06-22T07:48:44.0390000Z</dcterms:modified>
</coreProperties>
</file>