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4c3446c82073411f" /><Relationship Type="http://schemas.openxmlformats.org/officeDocument/2006/relationships/extended-properties" Target="/docProps/app.xml" Id="R533d1db26dbd4f68" /><Relationship Type="http://schemas.openxmlformats.org/officeDocument/2006/relationships/officeDocument" Target="/ppt/presentation.xml" Id="Rf7c8a5f7565e4c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38835a4d1d4b48"/>
  </p:sldMasterIdLst>
  <p:notesMasterIdLst>
    <p:notesMasterId xmlns:r="http://schemas.openxmlformats.org/officeDocument/2006/relationships" r:id="R7fad31489990481f"/>
  </p:notesMasterIdLst>
  <p:sldIdLst>
    <p:sldId xmlns:r="http://schemas.openxmlformats.org/officeDocument/2006/relationships" id="256" r:id="Rc07390425e91419b"/>
    <p:sldId xmlns:r="http://schemas.openxmlformats.org/officeDocument/2006/relationships" id="257" r:id="R8a998be7268441fa"/>
    <p:sldId xmlns:r="http://schemas.openxmlformats.org/officeDocument/2006/relationships" id="258" r:id="R35c9bfdc923445b9"/>
    <p:sldId xmlns:r="http://schemas.openxmlformats.org/officeDocument/2006/relationships" id="259" r:id="R26f7ba618f864138"/>
    <p:sldId xmlns:r="http://schemas.openxmlformats.org/officeDocument/2006/relationships" id="260" r:id="Reaa0c808a63e4d17"/>
    <p:sldId xmlns:r="http://schemas.openxmlformats.org/officeDocument/2006/relationships" id="261" r:id="R50e61ce9a8a64690"/>
    <p:sldId xmlns:r="http://schemas.openxmlformats.org/officeDocument/2006/relationships" id="262" r:id="R17e2f2cf51aa4f90"/>
    <p:sldId xmlns:r="http://schemas.openxmlformats.org/officeDocument/2006/relationships" id="263" r:id="R93d40fbc6ebe4dcd"/>
    <p:sldId xmlns:r="http://schemas.openxmlformats.org/officeDocument/2006/relationships" id="264" r:id="Rd6850ecab41b451b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7bc071d2cc564e39" /><Relationship Type="http://schemas.openxmlformats.org/officeDocument/2006/relationships/slideMaster" Target="/ppt/slideMasters/slideMaster1.xml" Id="R1738835a4d1d4b48" /><Relationship Type="http://schemas.openxmlformats.org/officeDocument/2006/relationships/notesMaster" Target="/ppt/notesMasters/notesMaster1.xml" Id="R7fad31489990481f" /><Relationship Type="http://schemas.openxmlformats.org/officeDocument/2006/relationships/presProps" Target="/ppt/presProps.xml" Id="Rdd4fc6239dab4908" /><Relationship Type="http://schemas.openxmlformats.org/officeDocument/2006/relationships/tableStyles" Target="/ppt/tableStyles.xml" Id="R41342d00df9d4ecb" /><Relationship Type="http://schemas.openxmlformats.org/officeDocument/2006/relationships/slide" Target="/ppt/slides/slide1.xml" Id="Rc07390425e91419b" /><Relationship Type="http://schemas.openxmlformats.org/officeDocument/2006/relationships/slide" Target="/ppt/slides/slide2.xml" Id="R8a998be7268441fa" /><Relationship Type="http://schemas.openxmlformats.org/officeDocument/2006/relationships/slide" Target="/ppt/slides/slide3.xml" Id="R35c9bfdc923445b9" /><Relationship Type="http://schemas.openxmlformats.org/officeDocument/2006/relationships/slide" Target="/ppt/slides/slide4.xml" Id="R26f7ba618f864138" /><Relationship Type="http://schemas.openxmlformats.org/officeDocument/2006/relationships/slide" Target="/ppt/slides/slide5.xml" Id="Reaa0c808a63e4d17" /><Relationship Type="http://schemas.openxmlformats.org/officeDocument/2006/relationships/slide" Target="/ppt/slides/slide6.xml" Id="R50e61ce9a8a64690" /><Relationship Type="http://schemas.openxmlformats.org/officeDocument/2006/relationships/slide" Target="/ppt/slides/slide7.xml" Id="R17e2f2cf51aa4f90" /><Relationship Type="http://schemas.openxmlformats.org/officeDocument/2006/relationships/slide" Target="/ppt/slides/slide8.xml" Id="R93d40fbc6ebe4dcd" /><Relationship Type="http://schemas.openxmlformats.org/officeDocument/2006/relationships/slide" Target="/ppt/slides/slide9.xml" Id="Rd6850ecab41b451b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6441159c2bf145af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470562ad55e5438c" /><Relationship Type="http://schemas.openxmlformats.org/officeDocument/2006/relationships/notesMaster" Target="/ppt/notesMasters/notesMaster1.xml" Id="Re67a80409826430c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339afc897a84477" /><Relationship Type="http://schemas.openxmlformats.org/officeDocument/2006/relationships/notesMaster" Target="/ppt/notesMasters/notesMaster1.xml" Id="Re20c00d360654c1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fed4f7806705409c" /><Relationship Type="http://schemas.openxmlformats.org/officeDocument/2006/relationships/notesMaster" Target="/ppt/notesMasters/notesMaster1.xml" Id="R14c057f571a84c55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90391232389d48e7" /><Relationship Type="http://schemas.openxmlformats.org/officeDocument/2006/relationships/notesMaster" Target="/ppt/notesMasters/notesMaster1.xml" Id="R3b21240014d2442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472fa2d60aa46d2" /><Relationship Type="http://schemas.openxmlformats.org/officeDocument/2006/relationships/notesMaster" Target="/ppt/notesMasters/notesMaster1.xml" Id="Rb70e39fb440f4098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0c075a7f26de4d71" /><Relationship Type="http://schemas.openxmlformats.org/officeDocument/2006/relationships/notesMaster" Target="/ppt/notesMasters/notesMaster1.xml" Id="R6ed9009999684e58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3eb94957eaff4a19" /><Relationship Type="http://schemas.openxmlformats.org/officeDocument/2006/relationships/notesMaster" Target="/ppt/notesMasters/notesMaster1.xml" Id="R53290123140b4868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a865840db8ae44d8" /><Relationship Type="http://schemas.openxmlformats.org/officeDocument/2006/relationships/notesMaster" Target="/ppt/notesMasters/notesMaster1.xml" Id="R52fe1c8248534ff2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5301a68b070d41ab" /><Relationship Type="http://schemas.openxmlformats.org/officeDocument/2006/relationships/notesMaster" Target="/ppt/notesMasters/notesMaster1.xml" Id="Rd82429a7c6484da5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9adaa0df84069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d18ceb437e394e3b" /><Relationship Type="http://schemas.openxmlformats.org/officeDocument/2006/relationships/slideLayout" Target="/ppt/slideLayouts/slideLayout1.xml" Id="R4b3d1465fc854b7a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3d1465fc854b7a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0a3a1b2fc4550" /><Relationship Type="http://schemas.openxmlformats.org/officeDocument/2006/relationships/notesSlide" Target="/ppt/notesSlides/notesSlide1.xml" Id="Rc47ff696db6b49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9ea08159c487d" /><Relationship Type="http://schemas.openxmlformats.org/officeDocument/2006/relationships/notesSlide" Target="/ppt/notesSlides/notesSlide2.xml" Id="Rad5424a534cc48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2d05dd2774d10" /><Relationship Type="http://schemas.openxmlformats.org/officeDocument/2006/relationships/notesSlide" Target="/ppt/notesSlides/notesSlide3.xml" Id="R7a7f0e8d574d42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f7358287649cc" /><Relationship Type="http://schemas.openxmlformats.org/officeDocument/2006/relationships/notesSlide" Target="/ppt/notesSlides/notesSlide4.xml" Id="R8507c70918ef4f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0b431bf424b5f" /><Relationship Type="http://schemas.openxmlformats.org/officeDocument/2006/relationships/notesSlide" Target="/ppt/notesSlides/notesSlide5.xml" Id="R82845add52444e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f609b16e74ad3" /><Relationship Type="http://schemas.openxmlformats.org/officeDocument/2006/relationships/notesSlide" Target="/ppt/notesSlides/notesSlide6.xml" Id="R77d2ccb3851041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1f14dd7fb4d74" /><Relationship Type="http://schemas.openxmlformats.org/officeDocument/2006/relationships/notesSlide" Target="/ppt/notesSlides/notesSlide7.xml" Id="Rc8f09e68753a4c54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fa7e47c824d05" /><Relationship Type="http://schemas.openxmlformats.org/officeDocument/2006/relationships/notesSlide" Target="/ppt/notesSlides/notesSlide8.xml" Id="R94f5745483364915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d67fea91f41fb" /><Relationship Type="http://schemas.openxmlformats.org/officeDocument/2006/relationships/notesSlide" Target="/ppt/notesSlides/notesSlide9.xml" Id="Rfb674ae550ae401d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1471EA0-A936-4663-B4EA-EEA5BBAD75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65F125F-F193-414D-9C34-F510D38E45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AFFILIATE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90474D2-8C4B-4E6D-94BB-A822157620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01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83A4D0D-054E-4FC1-B60F-A93633093C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1095375"/>
            <a:ext cx="4191000" cy="4476750"/>
          </a:xfrm>
          <a:prstGeom xmlns:a="http://schemas.openxmlformats.org/drawingml/2006/main" prst="roundRect">
            <a:avLst>
              <a:gd name="adj" fmla="val 3636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90CE73E-F9FE-43A2-BF73-592F583F0D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4762500"/>
            <a:ext cx="85725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24404A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BF73F21-1053-47B6-BF29-2A012C11D4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4238625"/>
            <a:ext cx="127635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10252C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F39604C-0842-4E33-93E5-0486739E2D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3714750"/>
            <a:ext cx="169545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24404A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4E1FDB4-E86B-4ECA-BA88-206DB7F9E6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3190875"/>
            <a:ext cx="211455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10252C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E981C70-7C16-4DFC-9E16-5A77781E78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2667000"/>
            <a:ext cx="253365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24404A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6B6F409-20FB-49AB-85C6-494F2C8FD0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2143125"/>
            <a:ext cx="295275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10252C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8222827-6EE3-44B7-8E32-3821A35235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3183255"/>
            <a:ext cx="635317" cy="635317"/>
          </a:xfrm>
          <a:prstGeom xmlns:a="http://schemas.openxmlformats.org/drawingml/2006/main" prst="roundRect">
            <a:avLst>
              <a:gd name="adj" fmla="val 17991"/>
            </a:avLst>
          </a:prstGeom>
          <a:solidFill xmlns:a="http://schemas.openxmlformats.org/drawingml/2006/main">
            <a:srgbClr val="24404A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807FFEC-C0B1-4D9B-9937-9F8DEAE4AF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84920" y="2591753"/>
            <a:ext cx="635317" cy="635317"/>
          </a:xfrm>
          <a:prstGeom xmlns:a="http://schemas.openxmlformats.org/drawingml/2006/main" prst="roundRect">
            <a:avLst>
              <a:gd name="adj" fmla="val 17991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2D3E2AE-DBF7-49EC-AF78-6C7E9500C7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73590" y="2000250"/>
            <a:ext cx="635317" cy="635317"/>
          </a:xfrm>
          <a:prstGeom xmlns:a="http://schemas.openxmlformats.org/drawingml/2006/main" prst="roundRect">
            <a:avLst>
              <a:gd name="adj" fmla="val 17991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3007E74-80F4-4402-9F82-1CECA0DED4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31568" y="2876550"/>
            <a:ext cx="854392" cy="4381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30C3E24-0189-46CB-8228-DC1854CECA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314450"/>
            <a:ext cx="5524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PARTNER EDUCATION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A01E9DD-A9A4-472A-9920-A938A44658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762125"/>
            <a:ext cx="5905500" cy="1666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450" b="1">
                <a:solidFill>
                  <a:srgbClr val="E8F1F3"/>
                </a:solidFill>
              </a:defRPr>
            </a:pPr>
            <a:r>
              <a:rPr sz="3450" b="1">
                <a:solidFill>
                  <a:srgbClr val="E8F1F3"/>
                </a:solidFill>
              </a:rPr>
              <a:t>Grow a team with transparent mechanics.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A969F42-CD9A-4558-9A52-BBC6EDBDCA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600450"/>
            <a:ext cx="56197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91A4AC"/>
                </a:solidFill>
              </a:defRPr>
            </a:pPr>
            <a:r>
              <a:rPr sz="1500" b="0">
                <a:solidFill>
                  <a:srgbClr val="91A4AC"/>
                </a:solidFill>
              </a:rPr>
              <a:t>A responsible guide to referral depth, level rates, reward-wallet handling, team visibility, and promotional boundaries.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86B7713-130D-48B6-91EB-4D91B292A6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762625"/>
            <a:ext cx="5334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JUNE 2026  •  EDITABLE PRESENTATION</a:t>
            </a:r>
          </a:p>
        </p:txBody>
      </p:sp>
    </p:spTree>
    <p:extLst>
      <p:ext uri="{BB962C8B-B14F-4D97-AF65-F5344CB8AC3E}">
        <p14:creationId xmlns:p14="http://schemas.microsoft.com/office/powerpoint/2010/main" val="1620913819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93A04B9-EE39-4DC3-B025-37EE07F1B5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DC8EF67-A199-416C-A957-0CC114ABE2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AFFILIATE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BE965CF-6BD5-4E01-A967-517EDF9A5F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02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3426481-B2B0-4C5A-AA3B-ADD7695902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42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PROGRAM PURPOSE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B59BE75-DCDD-40AA-826D-6C10E39523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A referral system built for traceability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10CBB93-1C20-41C8-9354-E1C19B13A6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943100"/>
            <a:ext cx="10287000" cy="523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37AABBE-8307-4AE0-8E19-F7EB2EBB16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800350"/>
            <a:ext cx="3543300" cy="2952750"/>
          </a:xfrm>
          <a:prstGeom xmlns:a="http://schemas.openxmlformats.org/drawingml/2006/main" prst="roundRect">
            <a:avLst>
              <a:gd name="adj" fmla="val 3871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593E19A-6473-4FFD-B49A-A3C84FCD0F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01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78262B1-A093-46B3-8D1F-6984F9B39F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448050"/>
            <a:ext cx="31242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Clear source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AAF76FE-6DE5-4756-9D89-580391DD29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171950"/>
            <a:ext cx="3124200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Eligible purchase activity links commissions to the originating account.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8B9CD3C-428A-4595-B769-870EB73834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2800350"/>
            <a:ext cx="3543300" cy="2952750"/>
          </a:xfrm>
          <a:prstGeom xmlns:a="http://schemas.openxmlformats.org/drawingml/2006/main" prst="roundRect">
            <a:avLst>
              <a:gd name="adj" fmla="val 3871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7A8AE5B-A547-4DD5-A913-78FF290C0F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02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950E4CF-A024-49AF-AB9F-248EA0373F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3448050"/>
            <a:ext cx="31242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Clear level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D692957-033C-43E9-925B-0A81656436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4171950"/>
            <a:ext cx="3124200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Team views show referral depth and member status level by level.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DA578B8-1120-472B-8F22-61E4E4CEC6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2800350"/>
            <a:ext cx="3543300" cy="2952750"/>
          </a:xfrm>
          <a:prstGeom xmlns:a="http://schemas.openxmlformats.org/drawingml/2006/main" prst="roundRect">
            <a:avLst>
              <a:gd name="adj" fmla="val 3871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95E7F48-6444-4B4B-BB96-5AFEBBB8F5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03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55D37E8-44E7-47EB-985B-E5A6EE7892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448050"/>
            <a:ext cx="31242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Clear destination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86A7514-4022-4DCC-A5B1-5C4A346C3F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4171950"/>
            <a:ext cx="3124200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Commission and reward history identifies the wallet or ledger destination.</a:t>
            </a:r>
          </a:p>
        </p:txBody>
      </p:sp>
    </p:spTree>
    <p:extLst>
      <p:ext uri="{BB962C8B-B14F-4D97-AF65-F5344CB8AC3E}">
        <p14:creationId xmlns:p14="http://schemas.microsoft.com/office/powerpoint/2010/main" val="409667965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9AED479-F82D-4D24-AFEA-7AF1E66AD4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EA2437B-F95A-46AF-882D-50F8E05E28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AFFILIATE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E0439A4-1D89-43BD-AE77-AA530AFA7E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03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9595F8A-F4D6-4906-93CF-1E542F588E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333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PARTNER JOURNEY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C17C83E-B82E-44D2-BF2D-E72A3A5E60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Invite, educate, activate, and support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4D0C404-AB59-4D75-9A1E-825EA3E32A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885950"/>
            <a:ext cx="1028700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4A10E18-0D5C-4F54-BB27-F762C22874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876550"/>
            <a:ext cx="2628900" cy="2286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F27A120-2868-4F4C-8920-6B27179351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086100"/>
            <a:ext cx="438150" cy="4381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2B1CB41-873E-4490-AE94-84C32B58E1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076575"/>
            <a:ext cx="4381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61014"/>
                </a:solidFill>
              </a:defRPr>
            </a:pPr>
            <a:r>
              <a:rPr sz="1350" b="1">
                <a:solidFill>
                  <a:srgbClr val="061014"/>
                </a:solidFill>
              </a:rPr>
              <a:t>1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9C9C10E-A0BD-4FD2-B715-5C2ED8CB81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714750"/>
            <a:ext cx="22479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E8F1F3"/>
                </a:solidFill>
              </a:defRPr>
            </a:pPr>
            <a:r>
              <a:rPr sz="1500" b="1">
                <a:solidFill>
                  <a:srgbClr val="E8F1F3"/>
                </a:solidFill>
              </a:rPr>
              <a:t>Invite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784B429-18A5-4C67-ADA6-3D30310F6C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248150"/>
            <a:ext cx="2247900" cy="704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91A4AC"/>
                </a:solidFill>
              </a:defRPr>
            </a:pPr>
            <a:r>
              <a:rPr sz="1050" b="0">
                <a:solidFill>
                  <a:srgbClr val="91A4AC"/>
                </a:solidFill>
              </a:rPr>
              <a:t>Share the official registration path and approved materials.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FEDDBA1-4464-4010-AC4C-549DEEEFB7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00400" y="3638550"/>
            <a:ext cx="2286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F8A50"/>
                </a:solidFill>
              </a:defRPr>
            </a:pPr>
            <a:r>
              <a:rPr sz="1800" b="1">
                <a:solidFill>
                  <a:srgbClr val="FF8A50"/>
                </a:solidFill>
              </a:rPr>
              <a:t>→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28EFE1E-655F-4761-88AB-821F658152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2876550"/>
            <a:ext cx="2628900" cy="2286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606473D-C730-4C25-94D2-843984290E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1400" y="3086100"/>
            <a:ext cx="438150" cy="4381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66C3AC4-E2A0-46E1-BAAC-10B984F58D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1400" y="3076575"/>
            <a:ext cx="4381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61014"/>
                </a:solidFill>
              </a:defRPr>
            </a:pPr>
            <a:r>
              <a:rPr sz="1350" b="1">
                <a:solidFill>
                  <a:srgbClr val="061014"/>
                </a:solidFill>
              </a:rPr>
              <a:t>2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85E2CF0-6C76-4130-A51E-450145DB97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1400" y="3714750"/>
            <a:ext cx="22479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E8F1F3"/>
                </a:solidFill>
              </a:defRPr>
            </a:pPr>
            <a:r>
              <a:rPr sz="1500" b="1">
                <a:solidFill>
                  <a:srgbClr val="E8F1F3"/>
                </a:solidFill>
              </a:rPr>
              <a:t>Educate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F6A7A48-A096-4DA4-ABD9-AC9DE47D4C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1400" y="4248150"/>
            <a:ext cx="2247900" cy="704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91A4AC"/>
                </a:solidFill>
              </a:defRPr>
            </a:pPr>
            <a:r>
              <a:rPr sz="1050" b="0">
                <a:solidFill>
                  <a:srgbClr val="91A4AC"/>
                </a:solidFill>
              </a:rPr>
              <a:t>Explain funding, packages, risk, and fees without promises.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EC3F583-6D39-478D-B69D-57414A317C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3638550"/>
            <a:ext cx="2286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F8A50"/>
                </a:solidFill>
              </a:defRPr>
            </a:pPr>
            <a:r>
              <a:rPr sz="1800" b="1">
                <a:solidFill>
                  <a:srgbClr val="FF8A50"/>
                </a:solidFill>
              </a:rPr>
              <a:t>→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1C49532-8294-4914-A637-BCD6E678DF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876550"/>
            <a:ext cx="2628900" cy="2286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5B5B235-576E-4267-9EE6-0CEDE4F3E8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086100"/>
            <a:ext cx="438150" cy="4381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08D37DF-E491-44AD-B227-1B3E21F5C0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076575"/>
            <a:ext cx="4381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61014"/>
                </a:solidFill>
              </a:defRPr>
            </a:pPr>
            <a:r>
              <a:rPr sz="1350" b="1">
                <a:solidFill>
                  <a:srgbClr val="061014"/>
                </a:solidFill>
              </a:rPr>
              <a:t>3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81673EC-1844-43E1-8B02-746EEFA9A0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714750"/>
            <a:ext cx="22479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E8F1F3"/>
                </a:solidFill>
              </a:defRPr>
            </a:pPr>
            <a:r>
              <a:rPr sz="1500" b="1">
                <a:solidFill>
                  <a:srgbClr val="E8F1F3"/>
                </a:solidFill>
              </a:rPr>
              <a:t>Activate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FA08F9F-159A-4472-B275-D61B411F55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4248150"/>
            <a:ext cx="2247900" cy="704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91A4AC"/>
                </a:solidFill>
              </a:defRPr>
            </a:pPr>
            <a:r>
              <a:rPr sz="1050" b="0">
                <a:solidFill>
                  <a:srgbClr val="91A4AC"/>
                </a:solidFill>
              </a:rPr>
              <a:t>Eligible team activity is recorded against the referral chain.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1C4E6F4-3155-4CA6-94B2-4A332FD9FA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0" y="3638550"/>
            <a:ext cx="2286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F8A50"/>
                </a:solidFill>
              </a:defRPr>
            </a:pPr>
            <a:r>
              <a:rPr sz="1800" b="1">
                <a:solidFill>
                  <a:srgbClr val="FF8A50"/>
                </a:solidFill>
              </a:rPr>
              <a:t>→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B641DDB-DB58-4447-B8F6-36B246884C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2876550"/>
            <a:ext cx="2628900" cy="2286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03E8CC6-5CE6-492F-8FEC-D608272443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086100"/>
            <a:ext cx="438150" cy="4381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71B2BB3-8247-400A-AF6C-0BC3CFC714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076575"/>
            <a:ext cx="4381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61014"/>
                </a:solidFill>
              </a:defRPr>
            </a:pPr>
            <a:r>
              <a:rPr sz="1350" b="1">
                <a:solidFill>
                  <a:srgbClr val="061014"/>
                </a:solidFill>
              </a:rPr>
              <a:t>4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6B02580-D0B0-477E-BB6D-06BF9DDA8A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714750"/>
            <a:ext cx="22479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E8F1F3"/>
                </a:solidFill>
              </a:defRPr>
            </a:pPr>
            <a:r>
              <a:rPr sz="1500" b="1">
                <a:solidFill>
                  <a:srgbClr val="E8F1F3"/>
                </a:solidFill>
              </a:rPr>
              <a:t>Support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E851CCF-C456-4B11-BD24-4595B21F87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4248150"/>
            <a:ext cx="2247900" cy="704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91A4AC"/>
                </a:solidFill>
              </a:defRPr>
            </a:pPr>
            <a:r>
              <a:rPr sz="1050" b="0">
                <a:solidFill>
                  <a:srgbClr val="91A4AC"/>
                </a:solidFill>
              </a:rPr>
              <a:t>Use dashboards and tickets to resolve questions transparently.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64FAF4D8-441F-496A-91FF-5989C0BFAF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524500"/>
            <a:ext cx="106680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91A4AC"/>
                </a:solidFill>
              </a:defRPr>
            </a:pPr>
            <a:r>
              <a:rPr sz="900" b="0">
                <a:solidFill>
                  <a:srgbClr val="91A4AC"/>
                </a:solidFill>
              </a:rPr>
              <a:t>Affiliates do not control approvals, package outcomes, or reward processing.</a:t>
            </a:r>
          </a:p>
        </p:txBody>
      </p:sp>
    </p:spTree>
    <p:extLst>
      <p:ext uri="{BB962C8B-B14F-4D97-AF65-F5344CB8AC3E}">
        <p14:creationId xmlns:p14="http://schemas.microsoft.com/office/powerpoint/2010/main" val="2107161609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DBB885B-67EA-417E-AB4E-7444DF1634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F62F3F2-47E7-448C-A57F-7B1CA37160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AFFILIATE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52108C7-DA39-4428-B0FC-F68DB6FD6B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04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386A2AB-5818-4CBB-A47C-2B1974E8C8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333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LEVEL ECONOMICS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E3205F0-0DAD-4AE0-8056-E1F48A0D31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Default rates with configurable depth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8675E57-8AC3-44CE-9C56-5DE369E628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952625"/>
            <a:ext cx="49530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91A4AC"/>
                </a:solidFill>
              </a:defRPr>
            </a:pPr>
            <a:r>
              <a:rPr sz="1200" b="0">
                <a:solidFill>
                  <a:srgbClr val="91A4AC"/>
                </a:solidFill>
              </a:rPr>
              <a:t>Default commission rates by referral level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FBBE28C-EA30-4964-B03C-E0B761008A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381250"/>
            <a:ext cx="476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L1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B729350-0B8E-44B4-B63A-1393851EC4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400300"/>
            <a:ext cx="5524500" cy="171450"/>
          </a:xfrm>
          <a:prstGeom xmlns:a="http://schemas.openxmlformats.org/drawingml/2006/main" prst="roundRect">
            <a:avLst>
              <a:gd name="adj" fmla="val 44444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C8D0C2B-3A2B-4F85-B783-ABB94E5012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2381250"/>
            <a:ext cx="666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10%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698703B-6166-4EEF-9C79-FC95DD71A6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714625"/>
            <a:ext cx="476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L2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2D2D128-0335-48F2-98AA-1F527C3AE5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733675"/>
            <a:ext cx="1657350" cy="171450"/>
          </a:xfrm>
          <a:prstGeom xmlns:a="http://schemas.openxmlformats.org/drawingml/2006/main" prst="roundRect">
            <a:avLst>
              <a:gd name="adj" fmla="val 44444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AD041E8-F334-438C-8613-F55ED401BB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2714625"/>
            <a:ext cx="666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3%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DCFE8AC-D32B-45C0-9F53-551A866844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48000"/>
            <a:ext cx="476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L3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06C4542-BD0D-440A-B2C2-167A07E068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067050"/>
            <a:ext cx="1104900" cy="171450"/>
          </a:xfrm>
          <a:prstGeom xmlns:a="http://schemas.openxmlformats.org/drawingml/2006/main" prst="roundRect">
            <a:avLst>
              <a:gd name="adj" fmla="val 44444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5AB7CEA-A4E2-45E3-B4E8-A0D4CFFE9B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048000"/>
            <a:ext cx="666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2%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6D983FB-8F10-48AC-9BDE-95095EB44B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381375"/>
            <a:ext cx="476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L4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FFA8028-1775-4387-8246-CBA1CDB261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400425"/>
            <a:ext cx="552450" cy="171450"/>
          </a:xfrm>
          <a:prstGeom xmlns:a="http://schemas.openxmlformats.org/drawingml/2006/main" prst="roundRect">
            <a:avLst>
              <a:gd name="adj" fmla="val 44444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432BC51-7020-4B0A-A4F0-AA4D18379F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381375"/>
            <a:ext cx="666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1%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5F465A0-93AE-468F-B083-2AA3936D1B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714750"/>
            <a:ext cx="476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L5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D0A42B8-C189-4794-BA5B-592C41723C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733800"/>
            <a:ext cx="552450" cy="171450"/>
          </a:xfrm>
          <a:prstGeom xmlns:a="http://schemas.openxmlformats.org/drawingml/2006/main" prst="roundRect">
            <a:avLst>
              <a:gd name="adj" fmla="val 44444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7ABFFEB-F543-43F3-A15D-F05F7D1D95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714750"/>
            <a:ext cx="666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1%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6AA26CE-B942-4BC7-B586-3ABAB87844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048125"/>
            <a:ext cx="476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L6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5A438AD-2BDA-471E-BEA5-D46F0762A7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067175"/>
            <a:ext cx="552450" cy="171450"/>
          </a:xfrm>
          <a:prstGeom xmlns:a="http://schemas.openxmlformats.org/drawingml/2006/main" prst="roundRect">
            <a:avLst>
              <a:gd name="adj" fmla="val 44444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A2879FE-558D-4092-8890-23EE00B8F9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4048125"/>
            <a:ext cx="666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1%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78F97B3-AE34-4AC9-A5D1-128A865419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381500"/>
            <a:ext cx="476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L7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A6B12AE-A932-44C0-B3F4-D5E27EF17B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400550"/>
            <a:ext cx="552450" cy="171450"/>
          </a:xfrm>
          <a:prstGeom xmlns:a="http://schemas.openxmlformats.org/drawingml/2006/main" prst="roundRect">
            <a:avLst>
              <a:gd name="adj" fmla="val 44444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8EC8719-A772-4F04-A36F-C2BACFA124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4381500"/>
            <a:ext cx="666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1%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6C7D984-1AE2-45D4-AE32-D303108FC7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714875"/>
            <a:ext cx="476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L8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E20AE80-9C4C-4B71-9185-6DF9371863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733925"/>
            <a:ext cx="552450" cy="171450"/>
          </a:xfrm>
          <a:prstGeom xmlns:a="http://schemas.openxmlformats.org/drawingml/2006/main" prst="roundRect">
            <a:avLst>
              <a:gd name="adj" fmla="val 44444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A3FDCA7-F613-40A4-91EE-E3BF8A7888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4714875"/>
            <a:ext cx="666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1%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8FD83F22-72E1-4E94-A229-14002644A0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048250"/>
            <a:ext cx="476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L9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4CC7CBBC-CE4B-48B2-896C-C144F31AA8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5067300"/>
            <a:ext cx="276225" cy="171450"/>
          </a:xfrm>
          <a:prstGeom xmlns:a="http://schemas.openxmlformats.org/drawingml/2006/main" prst="roundRect">
            <a:avLst>
              <a:gd name="adj" fmla="val 44444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591BB93B-8369-41A9-9092-BC9BCAA0C8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5048250"/>
            <a:ext cx="666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0.5%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A9999E55-DBDF-4613-8369-52F8677433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381625"/>
            <a:ext cx="476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L10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42D132BB-64B4-4602-B25D-F2DA9F91BF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5400675"/>
            <a:ext cx="276225" cy="171450"/>
          </a:xfrm>
          <a:prstGeom xmlns:a="http://schemas.openxmlformats.org/drawingml/2006/main" prst="roundRect">
            <a:avLst>
              <a:gd name="adj" fmla="val 44444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B0FDD83C-AF14-433E-BB19-A8EB6BD91C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5381625"/>
            <a:ext cx="666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0.5%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6FF683A9-A554-4337-B228-CBB1B3290C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2381250"/>
            <a:ext cx="3333750" cy="3333750"/>
          </a:xfrm>
          <a:prstGeom xmlns:a="http://schemas.openxmlformats.org/drawingml/2006/main" prst="roundRect">
            <a:avLst>
              <a:gd name="adj" fmla="val 3429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9158CD46-EB86-4F0E-A433-C9C4C27786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2667000"/>
            <a:ext cx="2762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CONFIGURABLE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2656BA02-45C6-427D-A151-A802CC7A6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067050"/>
            <a:ext cx="276225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450" b="1">
                <a:solidFill>
                  <a:srgbClr val="E8F1F3"/>
                </a:solidFill>
              </a:defRPr>
            </a:pPr>
            <a:r>
              <a:rPr sz="3450" b="1">
                <a:solidFill>
                  <a:srgbClr val="E8F1F3"/>
                </a:solidFill>
              </a:rPr>
              <a:t>8–10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63CC8780-B8F7-4784-980A-80A54C2536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714750"/>
            <a:ext cx="27622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91A4AC"/>
                </a:solidFill>
              </a:defRPr>
            </a:pPr>
            <a:r>
              <a:rPr sz="1350" b="0">
                <a:solidFill>
                  <a:srgbClr val="91A4AC"/>
                </a:solidFill>
              </a:rPr>
              <a:t>active referral levels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A7CFEBA1-4B80-43AC-921B-7119F2590E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4362450"/>
            <a:ext cx="25717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Rates are administrator-configured. The live platform is authoritative, and commissions are never guaranteed income.</a:t>
            </a:r>
          </a:p>
        </p:txBody>
      </p:sp>
    </p:spTree>
    <p:extLst>
      <p:ext uri="{BB962C8B-B14F-4D97-AF65-F5344CB8AC3E}">
        <p14:creationId xmlns:p14="http://schemas.microsoft.com/office/powerpoint/2010/main" val="1606022515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7226F09-9226-4FEB-BCB8-B540B458B0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3105F8E-9721-4417-8AB7-D4D2D40D8E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REWARDS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FBABC8A-1790-4CE6-A289-84BA9114F7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05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515DD76-4F60-4161-AB76-5EB5DE65A5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333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REWARD BLOCK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D7206B0-5623-42DD-AABD-B865130255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How a complete 10 USDT block is distributed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2B5AECA-C2F7-49BD-B3D0-4AA86AFFDF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476500"/>
            <a:ext cx="3371850" cy="2428875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3BD41BD-9E32-449D-BD0E-CDFE7FEFDE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714625"/>
            <a:ext cx="857250" cy="857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1936483-F303-405F-8EE3-3361236A4B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705100"/>
            <a:ext cx="85725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061014"/>
                </a:solidFill>
              </a:defRPr>
            </a:pPr>
            <a:r>
              <a:rPr sz="1800" b="1">
                <a:solidFill>
                  <a:srgbClr val="061014"/>
                </a:solidFill>
              </a:rPr>
              <a:t>50%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9C05210-4075-47F8-A47B-69A9768459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85950" y="2743200"/>
            <a:ext cx="17907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E8F1F3"/>
                </a:solidFill>
              </a:defRPr>
            </a:pPr>
            <a:r>
              <a:rPr sz="2100" b="1">
                <a:solidFill>
                  <a:srgbClr val="E8F1F3"/>
                </a:solidFill>
              </a:rPr>
              <a:t>5.00 USDT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9C2FF27-AB4F-4340-BD17-04CF559CAC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85950" y="3276600"/>
            <a:ext cx="17907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91A4AC"/>
                </a:solidFill>
              </a:defRPr>
            </a:pPr>
            <a:r>
              <a:rPr sz="1200" b="1">
                <a:solidFill>
                  <a:srgbClr val="91A4AC"/>
                </a:solidFill>
              </a:rPr>
              <a:t>Reward owner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B2C8EE8-93E4-4D4E-BCBF-02F9C91CF5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067175"/>
            <a:ext cx="2857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91A4AC"/>
                </a:solidFill>
              </a:defRPr>
            </a:pPr>
            <a:r>
              <a:rPr sz="975" b="0">
                <a:solidFill>
                  <a:srgbClr val="91A4AC"/>
                </a:solidFill>
              </a:rPr>
              <a:t>from each complete 10 USDT reward block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A0C65CF-6578-49B7-8AF2-278D152702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10050" y="2476500"/>
            <a:ext cx="3371850" cy="2428875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CF2635E-03D4-4D00-AC8C-DBA27400DD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38650" y="2714625"/>
            <a:ext cx="857250" cy="857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7F253F2-8FB8-4869-949E-B4BB5A1520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38650" y="2705100"/>
            <a:ext cx="85725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061014"/>
                </a:solidFill>
              </a:defRPr>
            </a:pPr>
            <a:r>
              <a:rPr sz="1800" b="1">
                <a:solidFill>
                  <a:srgbClr val="061014"/>
                </a:solidFill>
              </a:rPr>
              <a:t>25%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39A6B53-D537-4167-ADF8-14BF58D31D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2743200"/>
            <a:ext cx="17907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E8F1F3"/>
                </a:solidFill>
              </a:defRPr>
            </a:pPr>
            <a:r>
              <a:rPr sz="2100" b="1">
                <a:solidFill>
                  <a:srgbClr val="E8F1F3"/>
                </a:solidFill>
              </a:rPr>
              <a:t>2.50 USDT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84B4D2D-75B1-4C2A-B0C3-470C216C02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3276600"/>
            <a:ext cx="17907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91A4AC"/>
                </a:solidFill>
              </a:defRPr>
            </a:pPr>
            <a:r>
              <a:rPr sz="1200" b="1">
                <a:solidFill>
                  <a:srgbClr val="91A4AC"/>
                </a:solidFill>
              </a:rPr>
              <a:t>Eligible upline wallet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4F40919-A4AE-4E31-B0F1-B97156E30A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38650" y="4067175"/>
            <a:ext cx="2857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91A4AC"/>
                </a:solidFill>
              </a:defRPr>
            </a:pPr>
            <a:r>
              <a:rPr sz="975" b="0">
                <a:solidFill>
                  <a:srgbClr val="91A4AC"/>
                </a:solidFill>
              </a:rPr>
              <a:t>from each complete 10 USDT reward block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64ABEE8-C985-45A4-B9C8-75A62E3FB1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476500"/>
            <a:ext cx="3371850" cy="2428875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BEAC219-C66E-4BCA-8F7E-0F05CCD98C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2714625"/>
            <a:ext cx="857250" cy="857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E74B5"/>
          </a:solidFill>
          <a:ln xmlns:a="http://schemas.openxmlformats.org/drawingml/2006/main" w="9525">
            <a:solidFill>
              <a:srgbClr val="2E74B5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1BD14B4-6524-485A-8CF7-B3CD25497A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2705100"/>
            <a:ext cx="85725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061014"/>
                </a:solidFill>
              </a:defRPr>
            </a:pPr>
            <a:r>
              <a:rPr sz="1800" b="1">
                <a:solidFill>
                  <a:srgbClr val="061014"/>
                </a:solidFill>
              </a:rPr>
              <a:t>25%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8DAF7CE-61F3-4B59-95BE-604B846AD4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743200"/>
            <a:ext cx="17907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E8F1F3"/>
                </a:solidFill>
              </a:defRPr>
            </a:pPr>
            <a:r>
              <a:rPr sz="2100" b="1">
                <a:solidFill>
                  <a:srgbClr val="E8F1F3"/>
                </a:solidFill>
              </a:rPr>
              <a:t>2.50 USDT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B5BBB7E-0C86-4623-9C76-C3542CF1B9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3276600"/>
            <a:ext cx="17907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91A4AC"/>
                </a:solidFill>
              </a:defRPr>
            </a:pPr>
            <a:r>
              <a:rPr sz="1200" b="1">
                <a:solidFill>
                  <a:srgbClr val="91A4AC"/>
                </a:solidFill>
              </a:rPr>
              <a:t>Triggering downline wallet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0D54D21-72E4-40FF-B021-A1B8FDD787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4067175"/>
            <a:ext cx="2857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91A4AC"/>
                </a:solidFill>
              </a:defRPr>
            </a:pPr>
            <a:r>
              <a:rPr sz="975" b="0">
                <a:solidFill>
                  <a:srgbClr val="91A4AC"/>
                </a:solidFill>
              </a:rPr>
              <a:t>from each complete 10 USDT reward block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4AD3BF0-B950-420B-9DEA-F36A1464BE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314950"/>
            <a:ext cx="1066800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91A4AC"/>
                </a:solidFill>
              </a:defRPr>
            </a:pPr>
            <a:r>
              <a:rPr sz="1050" b="0">
                <a:solidFill>
                  <a:srgbClr val="91A4AC"/>
                </a:solidFill>
              </a:rPr>
              <a:t>Distribution is scheduled through a CLI-only cron process. Reward-wallet balance is not the same as withdrawable balance.</a:t>
            </a:r>
          </a:p>
        </p:txBody>
      </p:sp>
    </p:spTree>
    <p:extLst>
      <p:ext uri="{BB962C8B-B14F-4D97-AF65-F5344CB8AC3E}">
        <p14:creationId xmlns:p14="http://schemas.microsoft.com/office/powerpoint/2010/main" val="1364577766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1BF913F-A31D-4CE8-8A05-0F0B03D4FA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CACF9E6-4330-49FC-B4D9-3A88614D9C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AFFILIATE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F9DB40E-18EC-4076-8FE8-F87256F24F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06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5AAA53E-43DD-4563-98EF-613E4825D2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42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TEAM OVERVIEW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B5F89EB-3B06-4D95-BB4E-4D1884BA52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Partners can see the structure they are building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B092657-D299-4A8F-804A-85AE716EB0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943100"/>
            <a:ext cx="10287000" cy="523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36D87FC-345A-43D4-AA75-1490D5793F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9B8935E-A342-4670-A5BE-DC0FA32F57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01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B19DD01-DCCB-4A85-93FE-4F1E290377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Depth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F38D368-F3BC-4D15-BA7D-56BD1E729F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View members across the configured 8–10 levels.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F6987F0-18A1-44FA-A62C-2340C9687E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5663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0A57832-5D87-4326-9BA8-7023A98F7B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5213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02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A1877AF-EF82-40EF-BD31-FD962ACD29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5213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Status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B38D683-3A0B-4D0A-8DA0-54A068C956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5213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Identify registration, verification, and activity states.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7943B05-FDA2-4693-997A-C497A61D6B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81725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888F08C-0ED0-4AD8-AC1C-548D48421B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03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36A3789-3D07-4B15-927F-26DCC882C0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Commissions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C0FE072-1CD2-403F-B7C4-1EBC7541EB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Review source, level, percentage, amount, and destination.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07B960E-0C33-4977-B420-2603D96597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7788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B6FE895-61DA-417F-AC7F-7EA39EED17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77338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04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9CFC00B-C084-4A74-9D42-56E0BF28FD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77338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History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C89EC48-6D83-44E0-817A-5D1F21905D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77338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Separate commission, reward-wallet, and withdrawable events.</a:t>
            </a:r>
          </a:p>
        </p:txBody>
      </p:sp>
    </p:spTree>
    <p:extLst>
      <p:ext uri="{BB962C8B-B14F-4D97-AF65-F5344CB8AC3E}">
        <p14:creationId xmlns:p14="http://schemas.microsoft.com/office/powerpoint/2010/main" val="320585019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63C3729-2DE4-461B-B6F2-57B5FE83CA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9E83A77-2D04-4CA0-B063-435D63CC11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CONDUCT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403B4A3-8B1F-4DDF-A9E4-AC8F27FF56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07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1908C3E-AABB-45C1-99CD-9117A3DD58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333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RESPONSIBLE PROMOTION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F0CADD6-0D50-4B95-9CF9-FB84C6BA7D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Say only what can be verified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69CE59B-DE82-49AE-B851-C1CBD9BEEB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209800"/>
            <a:ext cx="10972800" cy="3048000"/>
          </a:xfrm>
          <a:prstGeom xmlns:a="http://schemas.openxmlformats.org/drawingml/2006/main" prst="roundRect">
            <a:avLst>
              <a:gd name="adj" fmla="val 3750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AF0E100-6A7C-4B35-98EA-27F0552094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14600"/>
            <a:ext cx="171450" cy="1714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8567457-0BD1-448E-9358-574199189A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2476500"/>
            <a:ext cx="971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E8F1F3"/>
                </a:solidFill>
              </a:defRPr>
            </a:pPr>
            <a:r>
              <a:rPr sz="1200" b="1">
                <a:solidFill>
                  <a:srgbClr val="E8F1F3"/>
                </a:solidFill>
              </a:rPr>
              <a:t>Never promise guaranteed returns or guaranteed affiliate income.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BAD02AC-2AA8-4D5C-97E8-90ABC5DD90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067050"/>
            <a:ext cx="171450" cy="1714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3EE1091-3503-44DC-B901-4A022E4894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028950"/>
            <a:ext cx="971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E8F1F3"/>
                </a:solidFill>
              </a:defRPr>
            </a:pPr>
            <a:r>
              <a:rPr sz="1200" b="1">
                <a:solidFill>
                  <a:srgbClr val="E8F1F3"/>
                </a:solidFill>
              </a:rPr>
              <a:t>Never claim licensing, external audits, custody, or insurance without published evidence.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72D12C8-6260-4D4B-A982-C51073F936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619500"/>
            <a:ext cx="171450" cy="1714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7D94899-7A79-4BB9-8EB1-9ED4A38CC7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581400"/>
            <a:ext cx="971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E8F1F3"/>
                </a:solidFill>
              </a:defRPr>
            </a:pPr>
            <a:r>
              <a:rPr sz="1200" b="0">
                <a:solidFill>
                  <a:srgbClr val="E8F1F3"/>
                </a:solidFill>
              </a:rPr>
              <a:t>Use current fee, withdrawal-window, and package-prerequisite disclosures.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43438C4-7A7F-4570-8F67-9FBE63C2CF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171450" cy="1714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85AE028-EC02-4F6B-BE54-214F3E5F75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133850"/>
            <a:ext cx="971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E8F1F3"/>
                </a:solidFill>
              </a:defRPr>
            </a:pPr>
            <a:r>
              <a:rPr sz="1200" b="0">
                <a:solidFill>
                  <a:srgbClr val="E8F1F3"/>
                </a:solidFill>
              </a:rPr>
              <a:t>Direct account-specific issues to secure support tickets.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8147D6A-7FB2-4095-9134-94C927353C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572125"/>
            <a:ext cx="10668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91A4AC"/>
                </a:solidFill>
              </a:defRPr>
            </a:pPr>
            <a:r>
              <a:rPr sz="975" b="0">
                <a:solidFill>
                  <a:srgbClr val="91A4AC"/>
                </a:solidFill>
              </a:rPr>
              <a:t>Responsible partners protect users, the program, and their own reputation.</a:t>
            </a:r>
          </a:p>
        </p:txBody>
      </p:sp>
    </p:spTree>
    <p:extLst>
      <p:ext uri="{BB962C8B-B14F-4D97-AF65-F5344CB8AC3E}">
        <p14:creationId xmlns:p14="http://schemas.microsoft.com/office/powerpoint/2010/main" val="2121818359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BEDDD34-9C09-492F-91D8-9181782C9F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2C95AB5-ADB5-4326-AD5F-0ABD9AC589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AFFILIATE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F881D96-51A8-4849-AE4E-EEF2F685E3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08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72357BD-EE2A-4446-A52A-10C5A124EA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333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PARTNER CHECKLIST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307F487-7BAA-4272-81E4-356327E652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The numbers to explain accurately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036C7E7-86B5-499C-8B1C-DB1FFFE759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381250"/>
            <a:ext cx="2614613" cy="180975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4023D18-48B3-4257-9375-51A0998373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638425"/>
            <a:ext cx="2233613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FF8A50"/>
                </a:solidFill>
              </a:defRPr>
            </a:pPr>
            <a:r>
              <a:rPr sz="2400" b="1">
                <a:solidFill>
                  <a:srgbClr val="FF8A50"/>
                </a:solidFill>
              </a:rPr>
              <a:t>8–10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37BABB4-EA75-4720-B1DC-CA46A83237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267075"/>
            <a:ext cx="2233613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E8F1F3"/>
                </a:solidFill>
              </a:defRPr>
            </a:pPr>
            <a:r>
              <a:rPr sz="1125" b="1">
                <a:solidFill>
                  <a:srgbClr val="E8F1F3"/>
                </a:solidFill>
              </a:rPr>
              <a:t>Configurable levels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5B6A349-F6B3-4342-A680-F55F717125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67125"/>
            <a:ext cx="2233613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75CDA65-1C57-4548-8D83-2D0AF59CFD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5663" y="2381250"/>
            <a:ext cx="2614613" cy="180975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640910F-AC0A-40C1-8D5A-1F2D374AD7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6163" y="2638425"/>
            <a:ext cx="2233613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56DCB0"/>
                </a:solidFill>
              </a:defRPr>
            </a:pPr>
            <a:r>
              <a:rPr sz="2400" b="1">
                <a:solidFill>
                  <a:srgbClr val="56DCB0"/>
                </a:solidFill>
              </a:rPr>
              <a:t>10%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2143BB5-EE68-442A-9B08-316C5DED15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6163" y="3267075"/>
            <a:ext cx="2233613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E8F1F3"/>
                </a:solidFill>
              </a:defRPr>
            </a:pPr>
            <a:r>
              <a:rPr sz="1125" b="1">
                <a:solidFill>
                  <a:srgbClr val="E8F1F3"/>
                </a:solidFill>
              </a:rPr>
              <a:t>Default level 1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C080C31-6D49-4CFE-9AF0-5F37CE359A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6163" y="3667125"/>
            <a:ext cx="2233613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C29F57F-F9D5-42F2-9958-A02277FD79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81725" y="2381250"/>
            <a:ext cx="2614613" cy="180975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767349D-493F-4A3D-BC22-B100F29408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72225" y="2638425"/>
            <a:ext cx="2233613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56DCB0"/>
                </a:solidFill>
              </a:defRPr>
            </a:pPr>
            <a:r>
              <a:rPr sz="2400" b="1">
                <a:solidFill>
                  <a:srgbClr val="56DCB0"/>
                </a:solidFill>
              </a:rPr>
              <a:t>10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D663E95-1DAE-4715-9340-64E3A5557A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72225" y="3267075"/>
            <a:ext cx="2233613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E8F1F3"/>
                </a:solidFill>
              </a:defRPr>
            </a:pPr>
            <a:r>
              <a:rPr sz="1125" b="1">
                <a:solidFill>
                  <a:srgbClr val="E8F1F3"/>
                </a:solidFill>
              </a:rPr>
              <a:t>USDT reward block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C961686-BB65-4B9A-B289-67B9B9B4C8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72225" y="3667125"/>
            <a:ext cx="2233613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06FE6F2-4D12-4EE0-9F92-8A5F45FC70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7788" y="2381250"/>
            <a:ext cx="2614613" cy="180975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A249033-3436-4AFA-A8E0-2387C4A0F7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58288" y="2638425"/>
            <a:ext cx="2233613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56DCB0"/>
                </a:solidFill>
              </a:defRPr>
            </a:pPr>
            <a:r>
              <a:rPr sz="2400" b="1">
                <a:solidFill>
                  <a:srgbClr val="56DCB0"/>
                </a:solidFill>
              </a:rPr>
              <a:t>CRON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A9634D1-05DE-4334-9F63-9024F2C347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58288" y="3267075"/>
            <a:ext cx="2233613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E8F1F3"/>
                </a:solidFill>
              </a:defRPr>
            </a:pPr>
            <a:r>
              <a:rPr sz="1125" b="1">
                <a:solidFill>
                  <a:srgbClr val="E8F1F3"/>
                </a:solidFill>
              </a:rPr>
              <a:t>Scheduled distribution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1749963-C60E-40F2-AF55-CE4CE7C175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58288" y="3667125"/>
            <a:ext cx="2233613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416B05A-E118-4A71-8D87-12C3BB6670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14850"/>
            <a:ext cx="10972800" cy="1143000"/>
          </a:xfrm>
          <a:prstGeom xmlns:a="http://schemas.openxmlformats.org/drawingml/2006/main" prst="roundRect">
            <a:avLst>
              <a:gd name="adj" fmla="val 10000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114A379-F416-40BC-99B4-3E3937AD62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705350"/>
            <a:ext cx="23812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F8A50"/>
                </a:solidFill>
              </a:defRPr>
            </a:pPr>
            <a:r>
              <a:rPr sz="1125" b="1">
                <a:solidFill>
                  <a:srgbClr val="FF8A50"/>
                </a:solidFill>
              </a:rPr>
              <a:t>Income boundary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D47D626-FC2E-4E60-AD1E-AE22D02375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86125" y="4686300"/>
            <a:ext cx="795337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91A4AC"/>
                </a:solidFill>
              </a:defRPr>
            </a:pPr>
            <a:r>
              <a:rPr sz="1200" b="0">
                <a:solidFill>
                  <a:srgbClr val="91A4AC"/>
                </a:solidFill>
              </a:rPr>
              <a:t>Commissions depend on eligible activity, live configuration, referral-chain integrity, and successful reward processing. They are not guaranteed.</a:t>
            </a:r>
          </a:p>
        </p:txBody>
      </p:sp>
    </p:spTree>
    <p:extLst>
      <p:ext uri="{BB962C8B-B14F-4D97-AF65-F5344CB8AC3E}">
        <p14:creationId xmlns:p14="http://schemas.microsoft.com/office/powerpoint/2010/main" val="2066708312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255C2A4-C679-43EB-B8AE-743061C275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BC08F8D-E828-4C6F-A37D-E507496476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NEXT STEP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ECEE70A-D0C4-46EA-97BF-5D2BBFAA51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09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5C3A557-F2FA-4FF7-8175-64B866D107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47750"/>
            <a:ext cx="10972800" cy="4667250"/>
          </a:xfrm>
          <a:prstGeom xmlns:a="http://schemas.openxmlformats.org/drawingml/2006/main" prst="roundRect">
            <a:avLst>
              <a:gd name="adj" fmla="val 3265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D9F642F-2F32-4A30-97D4-0B44AFAB53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1524000"/>
            <a:ext cx="4762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PARTNER RESPONSIBLY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288349D-59A6-4D96-8EBD-CF862E527A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1952625"/>
            <a:ext cx="685800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300" b="1">
                <a:solidFill>
                  <a:srgbClr val="E8F1F3"/>
                </a:solidFill>
              </a:defRPr>
            </a:pPr>
            <a:r>
              <a:rPr sz="3300" b="1">
                <a:solidFill>
                  <a:srgbClr val="E8F1F3"/>
                </a:solidFill>
              </a:rPr>
              <a:t>Lead with clarity. Build with confidence.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F263DCF-9F6A-48CC-AFE6-4899458474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381375"/>
            <a:ext cx="638175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91A4AC"/>
                </a:solidFill>
              </a:defRPr>
            </a:pPr>
            <a:r>
              <a:rPr sz="1425" b="0">
                <a:solidFill>
                  <a:srgbClr val="91A4AC"/>
                </a:solidFill>
              </a:rPr>
              <a:t>Use the official presentation, white paper, and disclosures in every affiliate conversation.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CF1CA0E-24C3-4003-8E3F-C44496B31E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3356991"/>
            <a:ext cx="651891" cy="651891"/>
          </a:xfrm>
          <a:prstGeom xmlns:a="http://schemas.openxmlformats.org/drawingml/2006/main" prst="roundRect">
            <a:avLst>
              <a:gd name="adj" fmla="val 17534"/>
            </a:avLst>
          </a:prstGeom>
          <a:solidFill xmlns:a="http://schemas.openxmlformats.org/drawingml/2006/main">
            <a:srgbClr val="24404A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1B9422F-7C7A-4597-BB65-04C1651FFC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5994" y="2750058"/>
            <a:ext cx="651891" cy="651891"/>
          </a:xfrm>
          <a:prstGeom xmlns:a="http://schemas.openxmlformats.org/drawingml/2006/main" prst="roundRect">
            <a:avLst>
              <a:gd name="adj" fmla="val 17534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A2CC73D-A12F-4844-AD40-6CA0736779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5238" y="2143125"/>
            <a:ext cx="651891" cy="651891"/>
          </a:xfrm>
          <a:prstGeom xmlns:a="http://schemas.openxmlformats.org/drawingml/2006/main" prst="roundRect">
            <a:avLst>
              <a:gd name="adj" fmla="val 17534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ACA077D-1CDE-45CB-B060-C3A241B846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8641" y="3042285"/>
            <a:ext cx="876681" cy="44958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6312DC8-AFC4-4B5D-A750-993D95A9F4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4705350"/>
            <a:ext cx="51435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56DCB0"/>
                </a:solidFill>
              </a:defRPr>
            </a:pPr>
            <a:r>
              <a:rPr sz="1275" b="1">
                <a:solidFill>
                  <a:srgbClr val="56DCB0"/>
                </a:solidFill>
              </a:rPr>
              <a:t>alphagrid.ltd/presentations</a:t>
            </a:r>
          </a:p>
        </p:txBody>
      </p:sp>
    </p:spTree>
    <p:extLst>
      <p:ext uri="{BB962C8B-B14F-4D97-AF65-F5344CB8AC3E}">
        <p14:creationId xmlns:p14="http://schemas.microsoft.com/office/powerpoint/2010/main" val="134866832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2026-06-22T07:48:39.6550000Z</dcterms:created>
  <dcterms:modified xsi:type="dcterms:W3CDTF">2026-06-22T07:48:39.6550000Z</dcterms:modified>
</coreProperties>
</file>